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Default Extension="wdp" ContentType="image/vnd.ms-photo"/>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2"/>
  </p:notesMasterIdLst>
  <p:handoutMasterIdLst>
    <p:handoutMasterId r:id="rId33"/>
  </p:handoutMasterIdLst>
  <p:sldIdLst>
    <p:sldId id="1332" r:id="rId2"/>
    <p:sldId id="2064" r:id="rId3"/>
    <p:sldId id="1466" r:id="rId4"/>
    <p:sldId id="2096" r:id="rId5"/>
    <p:sldId id="2179" r:id="rId6"/>
    <p:sldId id="2180" r:id="rId7"/>
    <p:sldId id="2181" r:id="rId8"/>
    <p:sldId id="2182" r:id="rId9"/>
    <p:sldId id="2183" r:id="rId10"/>
    <p:sldId id="2184" r:id="rId11"/>
    <p:sldId id="2185" r:id="rId12"/>
    <p:sldId id="2186" r:id="rId13"/>
    <p:sldId id="2120" r:id="rId14"/>
    <p:sldId id="2125" r:id="rId15"/>
    <p:sldId id="2072" r:id="rId16"/>
    <p:sldId id="2097" r:id="rId17"/>
    <p:sldId id="2127" r:id="rId18"/>
    <p:sldId id="2131" r:id="rId19"/>
    <p:sldId id="2132" r:id="rId20"/>
    <p:sldId id="2123" r:id="rId21"/>
    <p:sldId id="2178" r:id="rId22"/>
    <p:sldId id="2172" r:id="rId23"/>
    <p:sldId id="2139" r:id="rId24"/>
    <p:sldId id="2124" r:id="rId25"/>
    <p:sldId id="2151" r:id="rId26"/>
    <p:sldId id="2152" r:id="rId27"/>
    <p:sldId id="2191" r:id="rId28"/>
    <p:sldId id="2146" r:id="rId29"/>
    <p:sldId id="2147" r:id="rId30"/>
    <p:sldId id="1828" r:id="rId31"/>
  </p:sldIdLst>
  <p:sldSz cx="9144000" cy="6858000" type="letter"/>
  <p:notesSz cx="6934200" cy="9232900"/>
  <p:defaultTextStyle>
    <a:defPPr>
      <a:defRPr lang="en-US"/>
    </a:defPPr>
    <a:lvl1pPr algn="l" rtl="0" fontAlgn="base">
      <a:spcBef>
        <a:spcPct val="0"/>
      </a:spcBef>
      <a:spcAft>
        <a:spcPct val="0"/>
      </a:spcAft>
      <a:defRPr sz="3000" kern="1200">
        <a:solidFill>
          <a:schemeClr val="tx1"/>
        </a:solidFill>
        <a:latin typeface="Times New Roman" pitchFamily="18" charset="0"/>
        <a:ea typeface="+mn-ea"/>
        <a:cs typeface="Arial" charset="0"/>
      </a:defRPr>
    </a:lvl1pPr>
    <a:lvl2pPr marL="457200" algn="l" rtl="0" fontAlgn="base">
      <a:spcBef>
        <a:spcPct val="0"/>
      </a:spcBef>
      <a:spcAft>
        <a:spcPct val="0"/>
      </a:spcAft>
      <a:defRPr sz="3000" kern="1200">
        <a:solidFill>
          <a:schemeClr val="tx1"/>
        </a:solidFill>
        <a:latin typeface="Times New Roman" pitchFamily="18" charset="0"/>
        <a:ea typeface="+mn-ea"/>
        <a:cs typeface="Arial" charset="0"/>
      </a:defRPr>
    </a:lvl2pPr>
    <a:lvl3pPr marL="914400" algn="l" rtl="0" fontAlgn="base">
      <a:spcBef>
        <a:spcPct val="0"/>
      </a:spcBef>
      <a:spcAft>
        <a:spcPct val="0"/>
      </a:spcAft>
      <a:defRPr sz="30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30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3000" kern="1200">
        <a:solidFill>
          <a:schemeClr val="tx1"/>
        </a:solidFill>
        <a:latin typeface="Times New Roman" pitchFamily="18" charset="0"/>
        <a:ea typeface="+mn-ea"/>
        <a:cs typeface="Arial" charset="0"/>
      </a:defRPr>
    </a:lvl5pPr>
    <a:lvl6pPr marL="2286000" algn="l" defTabSz="914400" rtl="0" eaLnBrk="1" latinLnBrk="0" hangingPunct="1">
      <a:defRPr sz="3000" kern="1200">
        <a:solidFill>
          <a:schemeClr val="tx1"/>
        </a:solidFill>
        <a:latin typeface="Times New Roman" pitchFamily="18" charset="0"/>
        <a:ea typeface="+mn-ea"/>
        <a:cs typeface="Arial" charset="0"/>
      </a:defRPr>
    </a:lvl6pPr>
    <a:lvl7pPr marL="2743200" algn="l" defTabSz="914400" rtl="0" eaLnBrk="1" latinLnBrk="0" hangingPunct="1">
      <a:defRPr sz="3000" kern="1200">
        <a:solidFill>
          <a:schemeClr val="tx1"/>
        </a:solidFill>
        <a:latin typeface="Times New Roman" pitchFamily="18" charset="0"/>
        <a:ea typeface="+mn-ea"/>
        <a:cs typeface="Arial" charset="0"/>
      </a:defRPr>
    </a:lvl7pPr>
    <a:lvl8pPr marL="3200400" algn="l" defTabSz="914400" rtl="0" eaLnBrk="1" latinLnBrk="0" hangingPunct="1">
      <a:defRPr sz="3000" kern="1200">
        <a:solidFill>
          <a:schemeClr val="tx1"/>
        </a:solidFill>
        <a:latin typeface="Times New Roman" pitchFamily="18" charset="0"/>
        <a:ea typeface="+mn-ea"/>
        <a:cs typeface="Arial" charset="0"/>
      </a:defRPr>
    </a:lvl8pPr>
    <a:lvl9pPr marL="3657600" algn="l" defTabSz="914400" rtl="0" eaLnBrk="1" latinLnBrk="0" hangingPunct="1">
      <a:defRPr sz="30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3840">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DDDDDD"/>
    <a:srgbClr val="CCCCCC"/>
    <a:srgbClr val="027202"/>
    <a:srgbClr val="971F36"/>
    <a:srgbClr val="B3D481"/>
    <a:srgbClr val="C30931"/>
    <a:srgbClr val="FFC5C5"/>
    <a:srgbClr val="FFB1B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0" autoAdjust="0"/>
    <p:restoredTop sz="94705" autoAdjust="0"/>
  </p:normalViewPr>
  <p:slideViewPr>
    <p:cSldViewPr snapToGrid="0">
      <p:cViewPr varScale="1">
        <p:scale>
          <a:sx n="53" d="100"/>
          <a:sy n="53" d="100"/>
        </p:scale>
        <p:origin x="-798" y="-96"/>
      </p:cViewPr>
      <p:guideLst>
        <p:guide orient="horz" pos="3840"/>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4656"/>
    </p:cViewPr>
  </p:sorter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Worksheet24.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6302329896705873"/>
          <c:y val="0.10220430723927566"/>
          <c:w val="0.93395986428232369"/>
          <c:h val="0.83810211137997004"/>
        </c:manualLayout>
      </c:layout>
      <c:barChart>
        <c:barDir val="bar"/>
        <c:grouping val="percentStacked"/>
        <c:ser>
          <c:idx val="0"/>
          <c:order val="0"/>
          <c:tx>
            <c:strRef>
              <c:f>Sheet1!$B$1</c:f>
              <c:strCache>
                <c:ptCount val="1"/>
                <c:pt idx="0">
                  <c:v>Strng. Supp.</c:v>
                </c:pt>
              </c:strCache>
            </c:strRef>
          </c:tx>
          <c:spPr>
            <a:ln>
              <a:solidFill>
                <a:schemeClr val="tx1"/>
              </a:solidFill>
            </a:ln>
          </c:spPr>
          <c:dLbls>
            <c:spPr>
              <a:noFill/>
              <a:ln>
                <a:noFill/>
              </a:ln>
              <a:effectLst/>
            </c:spPr>
            <c:txPr>
              <a:bodyPr/>
              <a:lstStyle/>
              <a:p>
                <a:pPr>
                  <a:defRPr>
                    <a:solidFill>
                      <a:schemeClr val="accent3"/>
                    </a:solidFill>
                  </a:defRPr>
                </a:pPr>
                <a:endParaRPr lang="en-US"/>
              </a:p>
            </c:txPr>
            <c:dLblPos val="ctr"/>
            <c:showVal val="1"/>
            <c:extLst>
              <c:ext xmlns:c15="http://schemas.microsoft.com/office/drawing/2012/chart" uri="{CE6537A1-D6FC-4f65-9D91-7224C49458BB}">
                <c15:layout/>
                <c15:showLeaderLines val="0"/>
              </c:ext>
            </c:extLst>
          </c:dLbls>
          <c:cat>
            <c:strRef>
              <c:f>Sheet1!$A$2:$A$4</c:f>
              <c:strCache>
                <c:ptCount val="3"/>
                <c:pt idx="0">
                  <c:v>Energy efficiency</c:v>
                </c:pt>
                <c:pt idx="1">
                  <c:v>Solar</c:v>
                </c:pt>
                <c:pt idx="2">
                  <c:v>Wind</c:v>
                </c:pt>
              </c:strCache>
            </c:strRef>
          </c:cat>
          <c:val>
            <c:numRef>
              <c:f>Sheet1!$B$2:$B$4</c:f>
              <c:numCache>
                <c:formatCode>0%</c:formatCode>
                <c:ptCount val="3"/>
                <c:pt idx="0">
                  <c:v>0.8</c:v>
                </c:pt>
                <c:pt idx="1">
                  <c:v>0.70000000000000029</c:v>
                </c:pt>
                <c:pt idx="2">
                  <c:v>0.51</c:v>
                </c:pt>
              </c:numCache>
            </c:numRef>
          </c:val>
        </c:ser>
        <c:ser>
          <c:idx val="1"/>
          <c:order val="1"/>
          <c:tx>
            <c:strRef>
              <c:f>Sheet1!$C$1</c:f>
              <c:strCache>
                <c:ptCount val="1"/>
                <c:pt idx="0">
                  <c:v>Smwt. Supp.</c:v>
                </c:pt>
              </c:strCache>
            </c:strRef>
          </c:tx>
          <c:spPr>
            <a:ln>
              <a:solidFill>
                <a:schemeClr val="tx1"/>
              </a:solidFill>
            </a:ln>
          </c:spPr>
          <c:dLbls>
            <c:spPr>
              <a:noFill/>
              <a:ln>
                <a:noFill/>
              </a:ln>
              <a:effectLst/>
            </c:spPr>
            <c:dLblPos val="ctr"/>
            <c:showVal val="1"/>
            <c:extLst>
              <c:ext xmlns:c15="http://schemas.microsoft.com/office/drawing/2012/chart" uri="{CE6537A1-D6FC-4f65-9D91-7224C49458BB}">
                <c15:layout/>
                <c15:showLeaderLines val="0"/>
              </c:ext>
            </c:extLst>
          </c:dLbls>
          <c:cat>
            <c:strRef>
              <c:f>Sheet1!$A$2:$A$4</c:f>
              <c:strCache>
                <c:ptCount val="3"/>
                <c:pt idx="0">
                  <c:v>Energy efficiency</c:v>
                </c:pt>
                <c:pt idx="1">
                  <c:v>Solar</c:v>
                </c:pt>
                <c:pt idx="2">
                  <c:v>Wind</c:v>
                </c:pt>
              </c:strCache>
            </c:strRef>
          </c:cat>
          <c:val>
            <c:numRef>
              <c:f>Sheet1!$C$2:$C$4</c:f>
              <c:numCache>
                <c:formatCode>0%</c:formatCode>
                <c:ptCount val="3"/>
                <c:pt idx="0">
                  <c:v>0.13</c:v>
                </c:pt>
                <c:pt idx="1">
                  <c:v>0.2</c:v>
                </c:pt>
                <c:pt idx="2">
                  <c:v>0.34000000000000025</c:v>
                </c:pt>
              </c:numCache>
            </c:numRef>
          </c:val>
        </c:ser>
        <c:ser>
          <c:idx val="2"/>
          <c:order val="2"/>
          <c:tx>
            <c:strRef>
              <c:f>Sheet1!$D$1</c:f>
              <c:strCache>
                <c:ptCount val="1"/>
                <c:pt idx="0">
                  <c:v>Smwt. Opp.</c:v>
                </c:pt>
              </c:strCache>
            </c:strRef>
          </c:tx>
          <c:spPr>
            <a:solidFill>
              <a:schemeClr val="accent5"/>
            </a:solidFill>
            <a:ln>
              <a:solidFill>
                <a:schemeClr val="tx1"/>
              </a:solidFill>
            </a:ln>
          </c:spP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spPr>
              <a:noFill/>
              <a:ln>
                <a:noFill/>
              </a:ln>
              <a:effectLst/>
            </c:spPr>
            <c:dLblPos val="ctr"/>
            <c:showVal val="1"/>
            <c:extLst>
              <c:ext xmlns:c15="http://schemas.microsoft.com/office/drawing/2012/chart" uri="{CE6537A1-D6FC-4f65-9D91-7224C49458BB}">
                <c15:layout/>
                <c15:showLeaderLines val="0"/>
              </c:ext>
            </c:extLst>
          </c:dLbls>
          <c:cat>
            <c:strRef>
              <c:f>Sheet1!$A$2:$A$4</c:f>
              <c:strCache>
                <c:ptCount val="3"/>
                <c:pt idx="0">
                  <c:v>Energy efficiency</c:v>
                </c:pt>
                <c:pt idx="1">
                  <c:v>Solar</c:v>
                </c:pt>
                <c:pt idx="2">
                  <c:v>Wind</c:v>
                </c:pt>
              </c:strCache>
            </c:strRef>
          </c:cat>
          <c:val>
            <c:numRef>
              <c:f>Sheet1!$D$2:$D$4</c:f>
              <c:numCache>
                <c:formatCode>0%</c:formatCode>
                <c:ptCount val="3"/>
                <c:pt idx="0">
                  <c:v>4.0000000000000029E-2</c:v>
                </c:pt>
                <c:pt idx="1">
                  <c:v>4.0000000000000029E-2</c:v>
                </c:pt>
                <c:pt idx="2">
                  <c:v>9.0000000000000052E-2</c:v>
                </c:pt>
              </c:numCache>
            </c:numRef>
          </c:val>
        </c:ser>
        <c:ser>
          <c:idx val="3"/>
          <c:order val="3"/>
          <c:tx>
            <c:strRef>
              <c:f>Sheet1!$E$1</c:f>
              <c:strCache>
                <c:ptCount val="1"/>
                <c:pt idx="0">
                  <c:v>Strng. Opp.</c:v>
                </c:pt>
              </c:strCache>
            </c:strRef>
          </c:tx>
          <c:spPr>
            <a:ln>
              <a:solidFill>
                <a:schemeClr val="tx1"/>
              </a:solidFill>
            </a:ln>
          </c:spP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spPr>
              <a:noFill/>
              <a:ln>
                <a:noFill/>
              </a:ln>
              <a:effectLst/>
            </c:spPr>
            <c:txPr>
              <a:bodyPr/>
              <a:lstStyle/>
              <a:p>
                <a:pPr>
                  <a:defRPr sz="1400">
                    <a:solidFill>
                      <a:schemeClr val="accent3"/>
                    </a:solidFill>
                  </a:defRPr>
                </a:pPr>
                <a:endParaRPr lang="en-US"/>
              </a:p>
            </c:txPr>
            <c:dLblPos val="ctr"/>
            <c:showVal val="1"/>
            <c:extLst>
              <c:ext xmlns:c15="http://schemas.microsoft.com/office/drawing/2012/chart" uri="{CE6537A1-D6FC-4f65-9D91-7224C49458BB}">
                <c15:layout/>
                <c15:showLeaderLines val="0"/>
              </c:ext>
            </c:extLst>
          </c:dLbls>
          <c:cat>
            <c:strRef>
              <c:f>Sheet1!$A$2:$A$4</c:f>
              <c:strCache>
                <c:ptCount val="3"/>
                <c:pt idx="0">
                  <c:v>Energy efficiency</c:v>
                </c:pt>
                <c:pt idx="1">
                  <c:v>Solar</c:v>
                </c:pt>
                <c:pt idx="2">
                  <c:v>Wind</c:v>
                </c:pt>
              </c:strCache>
            </c:strRef>
          </c:cat>
          <c:val>
            <c:numRef>
              <c:f>Sheet1!$E$2:$E$4</c:f>
              <c:numCache>
                <c:formatCode>0%</c:formatCode>
                <c:ptCount val="3"/>
                <c:pt idx="0">
                  <c:v>0</c:v>
                </c:pt>
                <c:pt idx="1">
                  <c:v>4.0000000000000029E-2</c:v>
                </c:pt>
                <c:pt idx="2">
                  <c:v>5.0000000000000031E-2</c:v>
                </c:pt>
              </c:numCache>
            </c:numRef>
          </c:val>
        </c:ser>
        <c:ser>
          <c:idx val="4"/>
          <c:order val="4"/>
          <c:tx>
            <c:strRef>
              <c:f>Sheet1!$F$1</c:f>
              <c:strCache>
                <c:ptCount val="1"/>
                <c:pt idx="0">
                  <c:v>DK/NA</c:v>
                </c:pt>
              </c:strCache>
            </c:strRef>
          </c:tx>
          <c:spPr>
            <a:solidFill>
              <a:schemeClr val="accent6"/>
            </a:solidFill>
            <a:ln>
              <a:solidFill>
                <a:schemeClr val="tx1"/>
              </a:solidFill>
            </a:ln>
          </c:spP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spPr>
                <a:noFill/>
                <a:ln>
                  <a:noFill/>
                </a:ln>
                <a:effectLst/>
              </c:spPr>
              <c:txPr>
                <a:bodyPr/>
                <a:lstStyle/>
                <a:p>
                  <a:pPr>
                    <a:defRPr sz="1600"/>
                  </a:pPr>
                  <a:endParaRPr lang="en-US"/>
                </a:p>
              </c:txPr>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spPr>
              <a:noFill/>
              <a:ln>
                <a:noFill/>
              </a:ln>
              <a:effectLst/>
            </c:spPr>
            <c:dLblPos val="ctr"/>
            <c:showVal val="1"/>
            <c:extLst>
              <c:ext xmlns:c15="http://schemas.microsoft.com/office/drawing/2012/chart" uri="{CE6537A1-D6FC-4f65-9D91-7224C49458BB}">
                <c15:showLeaderLines val="1"/>
              </c:ext>
            </c:extLst>
          </c:dLbls>
          <c:cat>
            <c:strRef>
              <c:f>Sheet1!$A$2:$A$4</c:f>
              <c:strCache>
                <c:ptCount val="3"/>
                <c:pt idx="0">
                  <c:v>Energy efficiency</c:v>
                </c:pt>
                <c:pt idx="1">
                  <c:v>Solar</c:v>
                </c:pt>
                <c:pt idx="2">
                  <c:v>Wind</c:v>
                </c:pt>
              </c:strCache>
            </c:strRef>
          </c:cat>
          <c:val>
            <c:numRef>
              <c:f>Sheet1!$F$2:$F$4</c:f>
              <c:numCache>
                <c:formatCode>0%</c:formatCode>
                <c:ptCount val="3"/>
                <c:pt idx="0">
                  <c:v>3.0000000000000016E-2</c:v>
                </c:pt>
                <c:pt idx="1">
                  <c:v>2.0000000000000014E-2</c:v>
                </c:pt>
                <c:pt idx="2">
                  <c:v>0</c:v>
                </c:pt>
              </c:numCache>
            </c:numRef>
          </c:val>
        </c:ser>
        <c:dLbls>
          <c:showVal val="1"/>
        </c:dLbls>
        <c:gapWidth val="61"/>
        <c:overlap val="100"/>
        <c:axId val="123534336"/>
        <c:axId val="146649856"/>
      </c:barChart>
      <c:catAx>
        <c:axId val="123534336"/>
        <c:scaling>
          <c:orientation val="maxMin"/>
        </c:scaling>
        <c:axPos val="l"/>
        <c:numFmt formatCode="General" sourceLinked="1"/>
        <c:majorTickMark val="none"/>
        <c:tickLblPos val="nextTo"/>
        <c:spPr>
          <a:ln>
            <a:solidFill>
              <a:schemeClr val="tx1"/>
            </a:solidFill>
          </a:ln>
        </c:spPr>
        <c:crossAx val="146649856"/>
        <c:crosses val="autoZero"/>
        <c:auto val="1"/>
        <c:lblAlgn val="ctr"/>
        <c:lblOffset val="100"/>
      </c:catAx>
      <c:valAx>
        <c:axId val="146649856"/>
        <c:scaling>
          <c:orientation val="minMax"/>
          <c:max val="1"/>
          <c:min val="0"/>
        </c:scaling>
        <c:axPos val="b"/>
        <c:numFmt formatCode="0%" sourceLinked="1"/>
        <c:tickLblPos val="nextTo"/>
        <c:spPr>
          <a:ln>
            <a:solidFill>
              <a:schemeClr val="tx1"/>
            </a:solidFill>
          </a:ln>
        </c:spPr>
        <c:txPr>
          <a:bodyPr/>
          <a:lstStyle/>
          <a:p>
            <a:pPr>
              <a:defRPr sz="1000"/>
            </a:pPr>
            <a:endParaRPr lang="en-US"/>
          </a:p>
        </c:txPr>
        <c:crossAx val="123534336"/>
        <c:crosses val="max"/>
        <c:crossBetween val="between"/>
        <c:majorUnit val="0.2"/>
        <c:minorUnit val="4.0000000000000036E-2"/>
      </c:valAx>
    </c:plotArea>
    <c:legend>
      <c:legendPos val="t"/>
      <c:layout>
        <c:manualLayout>
          <c:xMode val="edge"/>
          <c:yMode val="edge"/>
          <c:x val="0.18041714819601495"/>
          <c:y val="2.1457751280767087E-2"/>
          <c:w val="0.76485043020238941"/>
          <c:h val="6.2471986048841188E-2"/>
        </c:manualLayout>
      </c:layout>
      <c:txPr>
        <a:bodyPr/>
        <a:lstStyle/>
        <a:p>
          <a:pPr>
            <a:defRPr sz="1300"/>
          </a:pPr>
          <a:endParaRPr lang="en-US"/>
        </a:p>
      </c:txPr>
    </c:legend>
    <c:plotVisOnly val="1"/>
    <c:dispBlanksAs val="gap"/>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8934025041448082"/>
          <c:y val="0.13287518224554337"/>
          <c:w val="0.48200445451954282"/>
          <c:h val="0.80743132663156891"/>
        </c:manualLayout>
      </c:layout>
      <c:barChart>
        <c:barDir val="bar"/>
        <c:grouping val="percentStacked"/>
        <c:ser>
          <c:idx val="0"/>
          <c:order val="0"/>
          <c:tx>
            <c:strRef>
              <c:f>Sheet1!$B$1</c:f>
              <c:strCache>
                <c:ptCount val="1"/>
                <c:pt idx="0">
                  <c:v>Strng. Agr.</c:v>
                </c:pt>
              </c:strCache>
            </c:strRef>
          </c:tx>
          <c:spPr>
            <a:ln>
              <a:solidFill>
                <a:schemeClr val="tx1"/>
              </a:solidFill>
            </a:ln>
          </c:spPr>
          <c:dLbls>
            <c:spPr>
              <a:noFill/>
              <a:ln>
                <a:noFill/>
              </a:ln>
              <a:effectLst/>
            </c:spPr>
            <c:txPr>
              <a:bodyPr/>
              <a:lstStyle/>
              <a:p>
                <a:pPr>
                  <a:defRPr>
                    <a:solidFill>
                      <a:schemeClr val="accent3"/>
                    </a:solidFill>
                  </a:defRPr>
                </a:pPr>
                <a:endParaRPr lang="en-US"/>
              </a:p>
            </c:txPr>
            <c:dLblPos val="ctr"/>
            <c:showVal val="1"/>
            <c:extLst>
              <c:ext xmlns:c15="http://schemas.microsoft.com/office/drawing/2012/chart" uri="{CE6537A1-D6FC-4f65-9D91-7224C49458BB}">
                <c15:showLeaderLines val="0"/>
              </c:ext>
            </c:extLst>
          </c:dLbls>
          <c:cat>
            <c:strRef>
              <c:f>Sheet1!$A$2:$A$3</c:f>
              <c:strCache>
                <c:ptCount val="2"/>
                <c:pt idx="0">
                  <c:v>We ought to try to get our energy from as many diverse sources as we can, rather than primarily relying on
just a few.</c:v>
                </c:pt>
                <c:pt idx="1">
                  <c:v>Rather than using more coal, we should move toward cleaner sources of energy. </c:v>
                </c:pt>
              </c:strCache>
            </c:strRef>
          </c:cat>
          <c:val>
            <c:numRef>
              <c:f>Sheet1!$B$2:$B$3</c:f>
              <c:numCache>
                <c:formatCode>0%</c:formatCode>
                <c:ptCount val="2"/>
                <c:pt idx="0">
                  <c:v>0.70000000000000029</c:v>
                </c:pt>
                <c:pt idx="1">
                  <c:v>0.49000000000000016</c:v>
                </c:pt>
              </c:numCache>
            </c:numRef>
          </c:val>
        </c:ser>
        <c:ser>
          <c:idx val="1"/>
          <c:order val="1"/>
          <c:tx>
            <c:strRef>
              <c:f>Sheet1!$C$1</c:f>
              <c:strCache>
                <c:ptCount val="1"/>
                <c:pt idx="0">
                  <c:v>Smwt. Agr.</c:v>
                </c:pt>
              </c:strCache>
            </c:strRef>
          </c:tx>
          <c:spPr>
            <a:ln>
              <a:solidFill>
                <a:schemeClr val="tx1"/>
              </a:solidFill>
            </a:ln>
          </c:spPr>
          <c:dLbls>
            <c:spPr>
              <a:noFill/>
              <a:ln>
                <a:noFill/>
              </a:ln>
              <a:effectLst/>
            </c:spPr>
            <c:dLblPos val="ctr"/>
            <c:showVal val="1"/>
            <c:extLst>
              <c:ext xmlns:c15="http://schemas.microsoft.com/office/drawing/2012/chart" uri="{CE6537A1-D6FC-4f65-9D91-7224C49458BB}">
                <c15:showLeaderLines val="0"/>
              </c:ext>
            </c:extLst>
          </c:dLbls>
          <c:cat>
            <c:strRef>
              <c:f>Sheet1!$A$2:$A$3</c:f>
              <c:strCache>
                <c:ptCount val="2"/>
                <c:pt idx="0">
                  <c:v>We ought to try to get our energy from as many diverse sources as we can, rather than primarily relying on
just a few.</c:v>
                </c:pt>
                <c:pt idx="1">
                  <c:v>Rather than using more coal, we should move toward cleaner sources of energy. </c:v>
                </c:pt>
              </c:strCache>
            </c:strRef>
          </c:cat>
          <c:val>
            <c:numRef>
              <c:f>Sheet1!$C$2:$C$3</c:f>
              <c:numCache>
                <c:formatCode>0%</c:formatCode>
                <c:ptCount val="2"/>
                <c:pt idx="0">
                  <c:v>0.2</c:v>
                </c:pt>
                <c:pt idx="1">
                  <c:v>0.26</c:v>
                </c:pt>
              </c:numCache>
            </c:numRef>
          </c:val>
        </c:ser>
        <c:ser>
          <c:idx val="2"/>
          <c:order val="2"/>
          <c:tx>
            <c:strRef>
              <c:f>Sheet1!$D$1</c:f>
              <c:strCache>
                <c:ptCount val="1"/>
                <c:pt idx="0">
                  <c:v>Smwt. Disagr.</c:v>
                </c:pt>
              </c:strCache>
            </c:strRef>
          </c:tx>
          <c:spPr>
            <a:solidFill>
              <a:schemeClr val="accent5"/>
            </a:solidFill>
            <a:ln>
              <a:solidFill>
                <a:schemeClr val="tx1"/>
              </a:solidFill>
            </a:ln>
          </c:spPr>
          <c:dLbls>
            <c:dLbl>
              <c:idx val="0"/>
              <c:spPr/>
              <c:txPr>
                <a:bodyPr/>
                <a:lstStyle/>
                <a:p>
                  <a:pPr>
                    <a:defRPr sz="1050"/>
                  </a:pPr>
                  <a:endParaRPr lang="en-US"/>
                </a:p>
              </c:txPr>
              <c:showVal val="1"/>
              <c:extLst>
                <c:ext xmlns:c15="http://schemas.microsoft.com/office/drawing/2012/chart" uri="{CE6537A1-D6FC-4f65-9D91-7224C49458BB}"/>
              </c:extLst>
            </c:dLbl>
            <c:dLbl>
              <c:idx val="1"/>
              <c:spPr/>
              <c:txPr>
                <a:bodyPr/>
                <a:lstStyle/>
                <a:p>
                  <a:pPr>
                    <a:defRPr sz="1600"/>
                  </a:pPr>
                  <a:endParaRPr lang="en-US"/>
                </a:p>
              </c:txPr>
            </c:dLbl>
            <c:spPr>
              <a:noFill/>
              <a:ln>
                <a:noFill/>
              </a:ln>
              <a:effectLst/>
            </c:spPr>
            <c:txPr>
              <a:bodyPr/>
              <a:lstStyle/>
              <a:p>
                <a:pPr>
                  <a:defRPr sz="1400"/>
                </a:pPr>
                <a:endParaRPr lang="en-US"/>
              </a:p>
            </c:txPr>
            <c:dLblPos val="ctr"/>
            <c:showVal val="1"/>
            <c:extLst>
              <c:ext xmlns:c15="http://schemas.microsoft.com/office/drawing/2012/chart" uri="{CE6537A1-D6FC-4f65-9D91-7224C49458BB}">
                <c15:showLeaderLines val="0"/>
              </c:ext>
            </c:extLst>
          </c:dLbls>
          <c:cat>
            <c:strRef>
              <c:f>Sheet1!$A$2:$A$3</c:f>
              <c:strCache>
                <c:ptCount val="2"/>
                <c:pt idx="0">
                  <c:v>We ought to try to get our energy from as many diverse sources as we can, rather than primarily relying on
just a few.</c:v>
                </c:pt>
                <c:pt idx="1">
                  <c:v>Rather than using more coal, we should move toward cleaner sources of energy. </c:v>
                </c:pt>
              </c:strCache>
            </c:strRef>
          </c:cat>
          <c:val>
            <c:numRef>
              <c:f>Sheet1!$D$2:$D$3</c:f>
              <c:numCache>
                <c:formatCode>0%</c:formatCode>
                <c:ptCount val="2"/>
                <c:pt idx="0">
                  <c:v>0.05</c:v>
                </c:pt>
                <c:pt idx="1">
                  <c:v>9.0000000000000024E-2</c:v>
                </c:pt>
              </c:numCache>
            </c:numRef>
          </c:val>
        </c:ser>
        <c:ser>
          <c:idx val="3"/>
          <c:order val="3"/>
          <c:tx>
            <c:strRef>
              <c:f>Sheet1!$E$1</c:f>
              <c:strCache>
                <c:ptCount val="1"/>
                <c:pt idx="0">
                  <c:v>Strng. Disagr.</c:v>
                </c:pt>
              </c:strCache>
            </c:strRef>
          </c:tx>
          <c:spPr>
            <a:solidFill>
              <a:schemeClr val="accent4"/>
            </a:solidFill>
            <a:ln>
              <a:solidFill>
                <a:schemeClr val="tx1"/>
              </a:solidFill>
            </a:ln>
          </c:spPr>
          <c:dLbls>
            <c:dLbl>
              <c:idx val="0"/>
              <c:delete val="1"/>
              <c:extLst>
                <c:ext xmlns:c15="http://schemas.microsoft.com/office/drawing/2012/chart" uri="{CE6537A1-D6FC-4f65-9D91-7224C49458BB}"/>
              </c:extLst>
            </c:dLbl>
            <c:dLbl>
              <c:idx val="1"/>
              <c:spPr/>
              <c:txPr>
                <a:bodyPr/>
                <a:lstStyle/>
                <a:p>
                  <a:pPr>
                    <a:defRPr sz="1800">
                      <a:solidFill>
                        <a:schemeClr val="accent3"/>
                      </a:solidFill>
                    </a:defRPr>
                  </a:pPr>
                  <a:endParaRPr lang="en-US"/>
                </a:p>
              </c:txPr>
            </c:dLbl>
            <c:spPr>
              <a:noFill/>
              <a:ln>
                <a:noFill/>
              </a:ln>
              <a:effectLst/>
            </c:spPr>
            <c:txPr>
              <a:bodyPr/>
              <a:lstStyle/>
              <a:p>
                <a:pPr>
                  <a:defRPr sz="1200">
                    <a:solidFill>
                      <a:schemeClr val="accent3"/>
                    </a:solidFill>
                  </a:defRPr>
                </a:pPr>
                <a:endParaRPr lang="en-US"/>
              </a:p>
            </c:txPr>
            <c:dLblPos val="ctr"/>
            <c:showVal val="1"/>
            <c:extLst>
              <c:ext xmlns:c15="http://schemas.microsoft.com/office/drawing/2012/chart" uri="{CE6537A1-D6FC-4f65-9D91-7224C49458BB}">
                <c15:showLeaderLines val="0"/>
              </c:ext>
            </c:extLst>
          </c:dLbls>
          <c:cat>
            <c:strRef>
              <c:f>Sheet1!$A$2:$A$3</c:f>
              <c:strCache>
                <c:ptCount val="2"/>
                <c:pt idx="0">
                  <c:v>We ought to try to get our energy from as many diverse sources as we can, rather than primarily relying on
just a few.</c:v>
                </c:pt>
                <c:pt idx="1">
                  <c:v>Rather than using more coal, we should move toward cleaner sources of energy. </c:v>
                </c:pt>
              </c:strCache>
            </c:strRef>
          </c:cat>
          <c:val>
            <c:numRef>
              <c:f>Sheet1!$E$2:$E$3</c:f>
              <c:numCache>
                <c:formatCode>0%</c:formatCode>
                <c:ptCount val="2"/>
                <c:pt idx="0">
                  <c:v>3.0000000000000002E-2</c:v>
                </c:pt>
                <c:pt idx="1">
                  <c:v>0.14000000000000001</c:v>
                </c:pt>
              </c:numCache>
            </c:numRef>
          </c:val>
        </c:ser>
        <c:ser>
          <c:idx val="4"/>
          <c:order val="4"/>
          <c:tx>
            <c:strRef>
              <c:f>Sheet1!$F$1</c:f>
              <c:strCache>
                <c:ptCount val="1"/>
                <c:pt idx="0">
                  <c:v>DK/NA</c:v>
                </c:pt>
              </c:strCache>
            </c:strRef>
          </c:tx>
          <c:spPr>
            <a:solidFill>
              <a:schemeClr val="accent6"/>
            </a:solidFill>
            <a:ln>
              <a:solidFill>
                <a:schemeClr val="tx1"/>
              </a:solidFill>
            </a:ln>
          </c:spPr>
          <c:dLbls>
            <c:delete val="1"/>
          </c:dLbls>
          <c:cat>
            <c:strRef>
              <c:f>Sheet1!$A$2:$A$3</c:f>
              <c:strCache>
                <c:ptCount val="2"/>
                <c:pt idx="0">
                  <c:v>We ought to try to get our energy from as many diverse sources as we can, rather than primarily relying on
just a few.</c:v>
                </c:pt>
                <c:pt idx="1">
                  <c:v>Rather than using more coal, we should move toward cleaner sources of energy. </c:v>
                </c:pt>
              </c:strCache>
            </c:strRef>
          </c:cat>
          <c:val>
            <c:numRef>
              <c:f>Sheet1!$F$2:$F$3</c:f>
              <c:numCache>
                <c:formatCode>0%</c:formatCode>
                <c:ptCount val="2"/>
                <c:pt idx="0">
                  <c:v>1.0000000000000005E-2</c:v>
                </c:pt>
                <c:pt idx="1">
                  <c:v>2.0000000000000011E-2</c:v>
                </c:pt>
              </c:numCache>
            </c:numRef>
          </c:val>
        </c:ser>
        <c:dLbls>
          <c:showVal val="1"/>
        </c:dLbls>
        <c:gapWidth val="94"/>
        <c:overlap val="100"/>
        <c:axId val="166712064"/>
        <c:axId val="166713600"/>
      </c:barChart>
      <c:catAx>
        <c:axId val="166712064"/>
        <c:scaling>
          <c:orientation val="maxMin"/>
        </c:scaling>
        <c:axPos val="l"/>
        <c:numFmt formatCode="General" sourceLinked="1"/>
        <c:majorTickMark val="none"/>
        <c:tickLblPos val="nextTo"/>
        <c:spPr>
          <a:ln>
            <a:solidFill>
              <a:schemeClr val="tx1"/>
            </a:solidFill>
          </a:ln>
        </c:spPr>
        <c:txPr>
          <a:bodyPr/>
          <a:lstStyle/>
          <a:p>
            <a:pPr algn="r">
              <a:lnSpc>
                <a:spcPct val="100000"/>
              </a:lnSpc>
              <a:defRPr sz="1800"/>
            </a:pPr>
            <a:endParaRPr lang="en-US"/>
          </a:p>
        </c:txPr>
        <c:crossAx val="166713600"/>
        <c:crosses val="autoZero"/>
        <c:auto val="1"/>
        <c:lblAlgn val="ctr"/>
        <c:lblOffset val="100"/>
      </c:catAx>
      <c:valAx>
        <c:axId val="166713600"/>
        <c:scaling>
          <c:orientation val="minMax"/>
          <c:max val="1"/>
          <c:min val="0"/>
        </c:scaling>
        <c:axPos val="b"/>
        <c:numFmt formatCode="0%" sourceLinked="1"/>
        <c:tickLblPos val="nextTo"/>
        <c:spPr>
          <a:ln>
            <a:solidFill>
              <a:schemeClr val="tx1"/>
            </a:solidFill>
          </a:ln>
        </c:spPr>
        <c:txPr>
          <a:bodyPr/>
          <a:lstStyle/>
          <a:p>
            <a:pPr>
              <a:defRPr sz="1000"/>
            </a:pPr>
            <a:endParaRPr lang="en-US"/>
          </a:p>
        </c:txPr>
        <c:crossAx val="166712064"/>
        <c:crosses val="max"/>
        <c:crossBetween val="between"/>
        <c:majorUnit val="0.2"/>
        <c:minorUnit val="4.0000000000000022E-2"/>
      </c:valAx>
    </c:plotArea>
    <c:legend>
      <c:legendPos val="t"/>
      <c:layout>
        <c:manualLayout>
          <c:xMode val="edge"/>
          <c:yMode val="edge"/>
          <c:x val="0.33449602947674967"/>
          <c:y val="1.9008177257988128E-2"/>
          <c:w val="0.6655039779025872"/>
          <c:h val="6.0040526073436414E-2"/>
        </c:manualLayout>
      </c:layout>
      <c:txPr>
        <a:bodyPr/>
        <a:lstStyle/>
        <a:p>
          <a:pPr>
            <a:defRPr sz="1300"/>
          </a:pPr>
          <a:endParaRPr lang="en-US"/>
        </a:p>
      </c:txPr>
    </c:legend>
    <c:plotVisOnly val="1"/>
    <c:dispBlanksAs val="gap"/>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50551774770505986"/>
          <c:y val="7.2039252239061879E-2"/>
          <c:w val="0.46400038878156896"/>
          <c:h val="0.86317307512220698"/>
        </c:manualLayout>
      </c:layout>
      <c:barChart>
        <c:barDir val="bar"/>
        <c:grouping val="clustered"/>
        <c:ser>
          <c:idx val="0"/>
          <c:order val="0"/>
          <c:tx>
            <c:strRef>
              <c:f>Sheet1!$B$1</c:f>
              <c:strCache>
                <c:ptCount val="1"/>
                <c:pt idx="0">
                  <c:v>q9</c:v>
                </c:pt>
              </c:strCache>
            </c:strRef>
          </c:tx>
          <c:spPr>
            <a:solidFill>
              <a:schemeClr val="accent1"/>
            </a:solidFill>
            <a:ln>
              <a:solidFill>
                <a:schemeClr val="tx1"/>
              </a:solidFill>
            </a:ln>
          </c:spPr>
          <c:dPt>
            <c:idx val="1"/>
            <c:spPr>
              <a:solidFill>
                <a:schemeClr val="accent4"/>
              </a:solidFill>
              <a:ln>
                <a:solidFill>
                  <a:schemeClr val="tx1"/>
                </a:solidFill>
              </a:ln>
            </c:spPr>
          </c:dPt>
          <c:dPt>
            <c:idx val="2"/>
            <c:spPr>
              <a:solidFill>
                <a:schemeClr val="accent6"/>
              </a:solidFill>
              <a:ln>
                <a:solidFill>
                  <a:schemeClr val="tx1"/>
                </a:solidFill>
              </a:ln>
            </c:spPr>
          </c:dPt>
          <c:dPt>
            <c:idx val="4"/>
            <c:spPr>
              <a:solidFill>
                <a:schemeClr val="accent6"/>
              </a:solidFill>
              <a:ln>
                <a:solidFill>
                  <a:schemeClr val="tx1"/>
                </a:solidFill>
              </a:ln>
            </c:spPr>
          </c:dPt>
          <c:dLbls>
            <c:spPr>
              <a:noFill/>
              <a:ln>
                <a:noFill/>
              </a:ln>
              <a:effectLst/>
            </c:spPr>
            <c:txPr>
              <a:bodyPr/>
              <a:lstStyle/>
              <a:p>
                <a:pPr>
                  <a:defRPr>
                    <a:solidFill>
                      <a:schemeClr val="tx1"/>
                    </a:solidFill>
                  </a:defRPr>
                </a:pPr>
                <a:endParaRPr lang="en-US"/>
              </a:p>
            </c:txPr>
            <c:showVal val="1"/>
            <c:extLst>
              <c:ext xmlns:c15="http://schemas.microsoft.com/office/drawing/2012/chart" uri="{CE6537A1-D6FC-4f65-9D91-7224C49458BB}">
                <c15:layout/>
                <c15:showLeaderLines val="0"/>
              </c:ext>
            </c:extLst>
          </c:dLbls>
          <c:cat>
            <c:strRef>
              <c:f>Sheet1!$A$2:$A$4</c:f>
              <c:strCache>
                <c:ptCount val="3"/>
                <c:pt idx="0">
                  <c:v>Reducing our need for oil, natural gas and coal by increasing energy efficiency and expanding our use of clean and renewable energy</c:v>
                </c:pt>
                <c:pt idx="1">
                  <c:v>Drilling and digging for more oil, natural gas, and coal within the United States</c:v>
                </c:pt>
                <c:pt idx="2">
                  <c:v>Both/Neither/DK/NA</c:v>
                </c:pt>
              </c:strCache>
            </c:strRef>
          </c:cat>
          <c:val>
            <c:numRef>
              <c:f>Sheet1!$B$2:$B$4</c:f>
              <c:numCache>
                <c:formatCode>0%</c:formatCode>
                <c:ptCount val="3"/>
                <c:pt idx="0">
                  <c:v>0.59</c:v>
                </c:pt>
                <c:pt idx="1">
                  <c:v>0.32000000000000017</c:v>
                </c:pt>
                <c:pt idx="2">
                  <c:v>9.0000000000000024E-2</c:v>
                </c:pt>
              </c:numCache>
            </c:numRef>
          </c:val>
        </c:ser>
        <c:dLbls>
          <c:showVal val="1"/>
        </c:dLbls>
        <c:gapWidth val="30"/>
        <c:axId val="168363136"/>
        <c:axId val="168364672"/>
      </c:barChart>
      <c:catAx>
        <c:axId val="168363136"/>
        <c:scaling>
          <c:orientation val="maxMin"/>
        </c:scaling>
        <c:axPos val="l"/>
        <c:numFmt formatCode="General" sourceLinked="1"/>
        <c:majorTickMark val="none"/>
        <c:tickLblPos val="nextTo"/>
        <c:spPr>
          <a:ln>
            <a:solidFill>
              <a:schemeClr val="tx1"/>
            </a:solidFill>
          </a:ln>
        </c:spPr>
        <c:txPr>
          <a:bodyPr/>
          <a:lstStyle/>
          <a:p>
            <a:pPr algn="r">
              <a:defRPr sz="1800"/>
            </a:pPr>
            <a:endParaRPr lang="en-US"/>
          </a:p>
        </c:txPr>
        <c:crossAx val="168364672"/>
        <c:crosses val="autoZero"/>
        <c:auto val="1"/>
        <c:lblAlgn val="ctr"/>
        <c:lblOffset val="100"/>
      </c:catAx>
      <c:valAx>
        <c:axId val="168364672"/>
        <c:scaling>
          <c:orientation val="minMax"/>
          <c:max val="0.75000000000000044"/>
          <c:min val="0"/>
        </c:scaling>
        <c:axPos val="b"/>
        <c:numFmt formatCode="0%" sourceLinked="1"/>
        <c:tickLblPos val="nextTo"/>
        <c:spPr>
          <a:ln>
            <a:solidFill>
              <a:schemeClr val="tx1"/>
            </a:solidFill>
          </a:ln>
        </c:spPr>
        <c:txPr>
          <a:bodyPr/>
          <a:lstStyle/>
          <a:p>
            <a:pPr>
              <a:defRPr sz="1000"/>
            </a:pPr>
            <a:endParaRPr lang="en-US"/>
          </a:p>
        </c:txPr>
        <c:crossAx val="168363136"/>
        <c:crosses val="max"/>
        <c:crossBetween val="between"/>
        <c:majorUnit val="0.15000000000000011"/>
      </c:valAx>
    </c:plotArea>
    <c:plotVisOnly val="1"/>
    <c:dispBlanksAs val="gap"/>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7098181709186976"/>
          <c:y val="0.11040106432437276"/>
          <c:w val="0.5006421128241656"/>
          <c:h val="0.83810211137997004"/>
        </c:manualLayout>
      </c:layout>
      <c:barChart>
        <c:barDir val="bar"/>
        <c:grouping val="percentStacked"/>
        <c:ser>
          <c:idx val="0"/>
          <c:order val="0"/>
          <c:tx>
            <c:strRef>
              <c:f>Sheet1!$B$1</c:f>
              <c:strCache>
                <c:ptCount val="1"/>
                <c:pt idx="0">
                  <c:v>One of Most Impt.</c:v>
                </c:pt>
              </c:strCache>
            </c:strRef>
          </c:tx>
          <c:spPr>
            <a:ln>
              <a:solidFill>
                <a:schemeClr val="tx1"/>
              </a:solidFill>
            </a:ln>
          </c:spPr>
          <c:dLbls>
            <c:dLbl>
              <c:idx val="7"/>
              <c:spPr/>
              <c:txPr>
                <a:bodyPr/>
                <a:lstStyle/>
                <a:p>
                  <a:pPr>
                    <a:defRPr sz="1400">
                      <a:solidFill>
                        <a:schemeClr val="accent3"/>
                      </a:solidFill>
                    </a:defRPr>
                  </a:pPr>
                  <a:endParaRPr lang="en-US"/>
                </a:p>
              </c:txPr>
            </c:dLbl>
            <c:dLbl>
              <c:idx val="8"/>
              <c:spPr/>
              <c:txPr>
                <a:bodyPr/>
                <a:lstStyle/>
                <a:p>
                  <a:pPr>
                    <a:defRPr sz="1200">
                      <a:solidFill>
                        <a:schemeClr val="accent3"/>
                      </a:solidFill>
                    </a:defRPr>
                  </a:pPr>
                  <a:endParaRPr lang="en-US"/>
                </a:p>
              </c:txPr>
            </c:dLbl>
            <c:dLbl>
              <c:idx val="9"/>
              <c:delete val="1"/>
              <c:extLst>
                <c:ext xmlns:c15="http://schemas.microsoft.com/office/drawing/2012/chart" uri="{CE6537A1-D6FC-4f65-9D91-7224C49458BB}"/>
              </c:extLst>
            </c:dLbl>
            <c:spPr>
              <a:noFill/>
              <a:ln>
                <a:noFill/>
              </a:ln>
              <a:effectLst/>
            </c:spPr>
            <c:txPr>
              <a:bodyPr/>
              <a:lstStyle/>
              <a:p>
                <a:pPr>
                  <a:defRPr sz="1600">
                    <a:solidFill>
                      <a:schemeClr val="accent3"/>
                    </a:solidFill>
                  </a:defRPr>
                </a:pPr>
                <a:endParaRPr lang="en-US"/>
              </a:p>
            </c:txPr>
            <c:dLblPos val="ctr"/>
            <c:showVal val="1"/>
            <c:extLst>
              <c:ext xmlns:c15="http://schemas.microsoft.com/office/drawing/2012/chart" uri="{CE6537A1-D6FC-4f65-9D91-7224C49458BB}">
                <c15:layout/>
                <c15:showLeaderLines val="0"/>
              </c:ext>
            </c:extLst>
          </c:dLbls>
          <c:cat>
            <c:strRef>
              <c:f>Sheet1!$A$2:$A$11</c:f>
              <c:strCache>
                <c:ptCount val="10"/>
                <c:pt idx="0">
                  <c:v>Health care</c:v>
                </c:pt>
                <c:pt idx="1">
                  <c:v>Agriculture</c:v>
                </c:pt>
                <c:pt idx="2">
                  <c:v>Farming</c:v>
                </c:pt>
                <c:pt idx="3">
                  <c:v>Manufacturing</c:v>
                </c:pt>
                <c:pt idx="4">
                  <c:v>Computers and high technology</c:v>
                </c:pt>
                <c:pt idx="5">
                  <c:v>Renewable energy, including wind and solar power</c:v>
                </c:pt>
                <c:pt idx="6">
                  <c:v>Shale gas drilling</c:v>
                </c:pt>
                <c:pt idx="7">
                  <c:v>Natural gas drilling</c:v>
                </c:pt>
                <c:pt idx="8">
                  <c:v>Coal mining</c:v>
                </c:pt>
                <c:pt idx="9">
                  <c:v>Tourism and recreation</c:v>
                </c:pt>
              </c:strCache>
            </c:strRef>
          </c:cat>
          <c:val>
            <c:numRef>
              <c:f>Sheet1!$B$2:$B$11</c:f>
              <c:numCache>
                <c:formatCode>0%</c:formatCode>
                <c:ptCount val="10"/>
                <c:pt idx="0">
                  <c:v>0.26</c:v>
                </c:pt>
                <c:pt idx="1">
                  <c:v>0.2</c:v>
                </c:pt>
                <c:pt idx="2">
                  <c:v>0.17</c:v>
                </c:pt>
                <c:pt idx="3">
                  <c:v>0.16</c:v>
                </c:pt>
                <c:pt idx="4">
                  <c:v>9.0000000000000024E-2</c:v>
                </c:pt>
                <c:pt idx="5">
                  <c:v>9.0000000000000024E-2</c:v>
                </c:pt>
                <c:pt idx="6">
                  <c:v>8.0000000000000043E-2</c:v>
                </c:pt>
                <c:pt idx="7">
                  <c:v>7.0000000000000021E-2</c:v>
                </c:pt>
                <c:pt idx="8">
                  <c:v>6.0000000000000026E-2</c:v>
                </c:pt>
                <c:pt idx="9">
                  <c:v>3.0000000000000002E-2</c:v>
                </c:pt>
              </c:numCache>
            </c:numRef>
          </c:val>
        </c:ser>
        <c:ser>
          <c:idx val="1"/>
          <c:order val="1"/>
          <c:tx>
            <c:strRef>
              <c:f>Sheet1!$C$1</c:f>
              <c:strCache>
                <c:ptCount val="1"/>
                <c:pt idx="0">
                  <c:v>Very Impt.</c:v>
                </c:pt>
              </c:strCache>
            </c:strRef>
          </c:tx>
          <c:spPr>
            <a:ln>
              <a:solidFill>
                <a:schemeClr val="tx1"/>
              </a:solidFill>
            </a:ln>
          </c:spPr>
          <c:dLbls>
            <c:spPr>
              <a:noFill/>
              <a:ln>
                <a:noFill/>
              </a:ln>
              <a:effectLst/>
            </c:spPr>
            <c:txPr>
              <a:bodyPr/>
              <a:lstStyle/>
              <a:p>
                <a:pPr>
                  <a:defRPr sz="1600"/>
                </a:pPr>
                <a:endParaRPr lang="en-US"/>
              </a:p>
            </c:txPr>
            <c:dLblPos val="ctr"/>
            <c:showVal val="1"/>
            <c:extLst>
              <c:ext xmlns:c15="http://schemas.microsoft.com/office/drawing/2012/chart" uri="{CE6537A1-D6FC-4f65-9D91-7224C49458BB}">
                <c15:layout/>
                <c15:showLeaderLines val="0"/>
              </c:ext>
            </c:extLst>
          </c:dLbls>
          <c:cat>
            <c:strRef>
              <c:f>Sheet1!$A$2:$A$11</c:f>
              <c:strCache>
                <c:ptCount val="10"/>
                <c:pt idx="0">
                  <c:v>Health care</c:v>
                </c:pt>
                <c:pt idx="1">
                  <c:v>Agriculture</c:v>
                </c:pt>
                <c:pt idx="2">
                  <c:v>Farming</c:v>
                </c:pt>
                <c:pt idx="3">
                  <c:v>Manufacturing</c:v>
                </c:pt>
                <c:pt idx="4">
                  <c:v>Computers and high technology</c:v>
                </c:pt>
                <c:pt idx="5">
                  <c:v>Renewable energy, including wind and solar power</c:v>
                </c:pt>
                <c:pt idx="6">
                  <c:v>Shale gas drilling</c:v>
                </c:pt>
                <c:pt idx="7">
                  <c:v>Natural gas drilling</c:v>
                </c:pt>
                <c:pt idx="8">
                  <c:v>Coal mining</c:v>
                </c:pt>
                <c:pt idx="9">
                  <c:v>Tourism and recreation</c:v>
                </c:pt>
              </c:strCache>
            </c:strRef>
          </c:cat>
          <c:val>
            <c:numRef>
              <c:f>Sheet1!$C$2:$C$11</c:f>
              <c:numCache>
                <c:formatCode>0%</c:formatCode>
                <c:ptCount val="10"/>
                <c:pt idx="0">
                  <c:v>0.56999999999999995</c:v>
                </c:pt>
                <c:pt idx="1">
                  <c:v>0.60000000000000031</c:v>
                </c:pt>
                <c:pt idx="2">
                  <c:v>0.62000000000000033</c:v>
                </c:pt>
                <c:pt idx="3">
                  <c:v>0.61000000000000032</c:v>
                </c:pt>
                <c:pt idx="4">
                  <c:v>0.46</c:v>
                </c:pt>
                <c:pt idx="5">
                  <c:v>0.38000000000000017</c:v>
                </c:pt>
                <c:pt idx="6">
                  <c:v>0.27</c:v>
                </c:pt>
                <c:pt idx="7">
                  <c:v>0.36000000000000015</c:v>
                </c:pt>
                <c:pt idx="8">
                  <c:v>0.23</c:v>
                </c:pt>
                <c:pt idx="9">
                  <c:v>0.27</c:v>
                </c:pt>
              </c:numCache>
            </c:numRef>
          </c:val>
        </c:ser>
        <c:ser>
          <c:idx val="2"/>
          <c:order val="2"/>
          <c:tx>
            <c:strRef>
              <c:f>Sheet1!$D$1</c:f>
              <c:strCache>
                <c:ptCount val="1"/>
                <c:pt idx="0">
                  <c:v>Smwt. Impt.</c:v>
                </c:pt>
              </c:strCache>
            </c:strRef>
          </c:tx>
          <c:spPr>
            <a:solidFill>
              <a:schemeClr val="accent5"/>
            </a:solidFill>
            <a:ln>
              <a:solidFill>
                <a:schemeClr val="tx1"/>
              </a:solidFill>
            </a:ln>
          </c:spPr>
          <c:dLbls>
            <c:dLbl>
              <c:idx val="0"/>
              <c:layout>
                <c:manualLayout>
                  <c:x val="1.1339859322616371E-16"/>
                  <c:y val="2.7322363225217822E-3"/>
                </c:manualLayout>
              </c:layout>
              <c:dLblPos val="ctr"/>
              <c:showVal val="1"/>
              <c:extLst>
                <c:ext xmlns:c15="http://schemas.microsoft.com/office/drawing/2012/chart" uri="{CE6537A1-D6FC-4f65-9D91-7224C49458BB}">
                  <c15:layout/>
                </c:ext>
              </c:extLst>
            </c:dLbl>
            <c:spPr>
              <a:noFill/>
              <a:ln>
                <a:noFill/>
              </a:ln>
              <a:effectLst/>
            </c:spPr>
            <c:txPr>
              <a:bodyPr/>
              <a:lstStyle/>
              <a:p>
                <a:pPr>
                  <a:defRPr sz="1600"/>
                </a:pPr>
                <a:endParaRPr lang="en-US"/>
              </a:p>
            </c:txPr>
            <c:dLblPos val="ctr"/>
            <c:showVal val="1"/>
            <c:extLst>
              <c:ext xmlns:c15="http://schemas.microsoft.com/office/drawing/2012/chart" uri="{CE6537A1-D6FC-4f65-9D91-7224C49458BB}">
                <c15:layout/>
                <c15:showLeaderLines val="0"/>
              </c:ext>
            </c:extLst>
          </c:dLbls>
          <c:cat>
            <c:strRef>
              <c:f>Sheet1!$A$2:$A$11</c:f>
              <c:strCache>
                <c:ptCount val="10"/>
                <c:pt idx="0">
                  <c:v>Health care</c:v>
                </c:pt>
                <c:pt idx="1">
                  <c:v>Agriculture</c:v>
                </c:pt>
                <c:pt idx="2">
                  <c:v>Farming</c:v>
                </c:pt>
                <c:pt idx="3">
                  <c:v>Manufacturing</c:v>
                </c:pt>
                <c:pt idx="4">
                  <c:v>Computers and high technology</c:v>
                </c:pt>
                <c:pt idx="5">
                  <c:v>Renewable energy, including wind and solar power</c:v>
                </c:pt>
                <c:pt idx="6">
                  <c:v>Shale gas drilling</c:v>
                </c:pt>
                <c:pt idx="7">
                  <c:v>Natural gas drilling</c:v>
                </c:pt>
                <c:pt idx="8">
                  <c:v>Coal mining</c:v>
                </c:pt>
                <c:pt idx="9">
                  <c:v>Tourism and recreation</c:v>
                </c:pt>
              </c:strCache>
            </c:strRef>
          </c:cat>
          <c:val>
            <c:numRef>
              <c:f>Sheet1!$D$2:$D$11</c:f>
              <c:numCache>
                <c:formatCode>0%</c:formatCode>
                <c:ptCount val="10"/>
                <c:pt idx="0">
                  <c:v>0.15000000000000008</c:v>
                </c:pt>
                <c:pt idx="1">
                  <c:v>0.2</c:v>
                </c:pt>
                <c:pt idx="2">
                  <c:v>0.19</c:v>
                </c:pt>
                <c:pt idx="3">
                  <c:v>0.2</c:v>
                </c:pt>
                <c:pt idx="4">
                  <c:v>0.35000000000000014</c:v>
                </c:pt>
                <c:pt idx="5">
                  <c:v>0.32000000000000017</c:v>
                </c:pt>
                <c:pt idx="6">
                  <c:v>0.31000000000000016</c:v>
                </c:pt>
                <c:pt idx="7">
                  <c:v>0.37000000000000016</c:v>
                </c:pt>
                <c:pt idx="8">
                  <c:v>0.35000000000000014</c:v>
                </c:pt>
                <c:pt idx="9">
                  <c:v>0.52</c:v>
                </c:pt>
              </c:numCache>
            </c:numRef>
          </c:val>
        </c:ser>
        <c:ser>
          <c:idx val="3"/>
          <c:order val="3"/>
          <c:tx>
            <c:strRef>
              <c:f>Sheet1!$E$1</c:f>
              <c:strCache>
                <c:ptCount val="1"/>
                <c:pt idx="0">
                  <c:v>Not Too Impt.</c:v>
                </c:pt>
              </c:strCache>
            </c:strRef>
          </c:tx>
          <c:spPr>
            <a:ln>
              <a:solidFill>
                <a:schemeClr val="tx1"/>
              </a:solidFill>
            </a:ln>
          </c:spP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spPr/>
              <c:txPr>
                <a:bodyPr/>
                <a:lstStyle/>
                <a:p>
                  <a:pPr>
                    <a:defRPr sz="1400">
                      <a:solidFill>
                        <a:schemeClr val="accent3"/>
                      </a:solidFill>
                    </a:defRPr>
                  </a:pPr>
                  <a:endParaRPr lang="en-US"/>
                </a:p>
              </c:txPr>
            </c:dLbl>
            <c:spPr>
              <a:noFill/>
              <a:ln>
                <a:noFill/>
              </a:ln>
              <a:effectLst/>
            </c:spPr>
            <c:txPr>
              <a:bodyPr/>
              <a:lstStyle/>
              <a:p>
                <a:pPr>
                  <a:defRPr sz="1600">
                    <a:solidFill>
                      <a:schemeClr val="accent3"/>
                    </a:solidFill>
                  </a:defRPr>
                </a:pPr>
                <a:endParaRPr lang="en-US"/>
              </a:p>
            </c:txPr>
            <c:dLblPos val="ctr"/>
            <c:showVal val="1"/>
            <c:extLst>
              <c:ext xmlns:c15="http://schemas.microsoft.com/office/drawing/2012/chart" uri="{CE6537A1-D6FC-4f65-9D91-7224C49458BB}">
                <c15:layout/>
                <c15:showLeaderLines val="0"/>
              </c:ext>
            </c:extLst>
          </c:dLbls>
          <c:cat>
            <c:strRef>
              <c:f>Sheet1!$A$2:$A$11</c:f>
              <c:strCache>
                <c:ptCount val="10"/>
                <c:pt idx="0">
                  <c:v>Health care</c:v>
                </c:pt>
                <c:pt idx="1">
                  <c:v>Agriculture</c:v>
                </c:pt>
                <c:pt idx="2">
                  <c:v>Farming</c:v>
                </c:pt>
                <c:pt idx="3">
                  <c:v>Manufacturing</c:v>
                </c:pt>
                <c:pt idx="4">
                  <c:v>Computers and high technology</c:v>
                </c:pt>
                <c:pt idx="5">
                  <c:v>Renewable energy, including wind and solar power</c:v>
                </c:pt>
                <c:pt idx="6">
                  <c:v>Shale gas drilling</c:v>
                </c:pt>
                <c:pt idx="7">
                  <c:v>Natural gas drilling</c:v>
                </c:pt>
                <c:pt idx="8">
                  <c:v>Coal mining</c:v>
                </c:pt>
                <c:pt idx="9">
                  <c:v>Tourism and recreation</c:v>
                </c:pt>
              </c:strCache>
            </c:strRef>
          </c:cat>
          <c:val>
            <c:numRef>
              <c:f>Sheet1!$E$2:$E$11</c:f>
              <c:numCache>
                <c:formatCode>0%</c:formatCode>
                <c:ptCount val="10"/>
                <c:pt idx="0">
                  <c:v>1.0000000000000005E-2</c:v>
                </c:pt>
                <c:pt idx="1">
                  <c:v>0</c:v>
                </c:pt>
                <c:pt idx="2">
                  <c:v>3.0000000000000002E-2</c:v>
                </c:pt>
                <c:pt idx="3">
                  <c:v>2.0000000000000011E-2</c:v>
                </c:pt>
                <c:pt idx="4">
                  <c:v>8.0000000000000043E-2</c:v>
                </c:pt>
                <c:pt idx="5">
                  <c:v>0.22</c:v>
                </c:pt>
                <c:pt idx="6">
                  <c:v>0.25</c:v>
                </c:pt>
                <c:pt idx="7">
                  <c:v>0.16</c:v>
                </c:pt>
                <c:pt idx="8">
                  <c:v>0.31000000000000016</c:v>
                </c:pt>
                <c:pt idx="9">
                  <c:v>0.17</c:v>
                </c:pt>
              </c:numCache>
            </c:numRef>
          </c:val>
        </c:ser>
        <c:ser>
          <c:idx val="4"/>
          <c:order val="4"/>
          <c:tx>
            <c:strRef>
              <c:f>Sheet1!$F$1</c:f>
              <c:strCache>
                <c:ptCount val="1"/>
                <c:pt idx="0">
                  <c:v>DK/NA</c:v>
                </c:pt>
              </c:strCache>
            </c:strRef>
          </c:tx>
          <c:spPr>
            <a:solidFill>
              <a:schemeClr val="accent6"/>
            </a:solidFill>
            <a:ln>
              <a:solidFill>
                <a:schemeClr val="tx1"/>
              </a:solidFill>
            </a:ln>
          </c:spP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spPr/>
              <c:txPr>
                <a:bodyPr/>
                <a:lstStyle/>
                <a:p>
                  <a:pPr>
                    <a:defRPr sz="1100"/>
                  </a:pPr>
                  <a:endParaRPr lang="en-US"/>
                </a:p>
              </c:txPr>
            </c:dLbl>
            <c:dLbl>
              <c:idx val="9"/>
              <c:delete val="1"/>
              <c:extLst>
                <c:ext xmlns:c15="http://schemas.microsoft.com/office/drawing/2012/chart" uri="{CE6537A1-D6FC-4f65-9D91-7224C49458BB}"/>
              </c:extLst>
            </c:dLbl>
            <c:spPr>
              <a:noFill/>
              <a:ln>
                <a:noFill/>
              </a:ln>
              <a:effectLst/>
            </c:spPr>
            <c:txPr>
              <a:bodyPr/>
              <a:lstStyle/>
              <a:p>
                <a:pPr>
                  <a:defRPr sz="1400"/>
                </a:pPr>
                <a:endParaRPr lang="en-US"/>
              </a:p>
            </c:txPr>
            <c:dLblPos val="ctr"/>
            <c:showVal val="1"/>
            <c:extLst>
              <c:ext xmlns:c15="http://schemas.microsoft.com/office/drawing/2012/chart" uri="{CE6537A1-D6FC-4f65-9D91-7224C49458BB}">
                <c15:layout/>
                <c15:showLeaderLines val="0"/>
              </c:ext>
            </c:extLst>
          </c:dLbls>
          <c:cat>
            <c:strRef>
              <c:f>Sheet1!$A$2:$A$11</c:f>
              <c:strCache>
                <c:ptCount val="10"/>
                <c:pt idx="0">
                  <c:v>Health care</c:v>
                </c:pt>
                <c:pt idx="1">
                  <c:v>Agriculture</c:v>
                </c:pt>
                <c:pt idx="2">
                  <c:v>Farming</c:v>
                </c:pt>
                <c:pt idx="3">
                  <c:v>Manufacturing</c:v>
                </c:pt>
                <c:pt idx="4">
                  <c:v>Computers and high technology</c:v>
                </c:pt>
                <c:pt idx="5">
                  <c:v>Renewable energy, including wind and solar power</c:v>
                </c:pt>
                <c:pt idx="6">
                  <c:v>Shale gas drilling</c:v>
                </c:pt>
                <c:pt idx="7">
                  <c:v>Natural gas drilling</c:v>
                </c:pt>
                <c:pt idx="8">
                  <c:v>Coal mining</c:v>
                </c:pt>
                <c:pt idx="9">
                  <c:v>Tourism and recreation</c:v>
                </c:pt>
              </c:strCache>
            </c:strRef>
          </c:cat>
          <c:val>
            <c:numRef>
              <c:f>Sheet1!$F$2:$F$11</c:f>
              <c:numCache>
                <c:formatCode>0%</c:formatCode>
                <c:ptCount val="10"/>
                <c:pt idx="0">
                  <c:v>0</c:v>
                </c:pt>
                <c:pt idx="1">
                  <c:v>0</c:v>
                </c:pt>
                <c:pt idx="2">
                  <c:v>0</c:v>
                </c:pt>
                <c:pt idx="3">
                  <c:v>1.0000000000000005E-2</c:v>
                </c:pt>
                <c:pt idx="4">
                  <c:v>2.0000000000000011E-2</c:v>
                </c:pt>
                <c:pt idx="5">
                  <c:v>0</c:v>
                </c:pt>
                <c:pt idx="6">
                  <c:v>9.0000000000000024E-2</c:v>
                </c:pt>
                <c:pt idx="7">
                  <c:v>4.0000000000000022E-2</c:v>
                </c:pt>
                <c:pt idx="8">
                  <c:v>0.05</c:v>
                </c:pt>
                <c:pt idx="9">
                  <c:v>1.0000000000000005E-2</c:v>
                </c:pt>
              </c:numCache>
            </c:numRef>
          </c:val>
        </c:ser>
        <c:dLbls>
          <c:showVal val="1"/>
        </c:dLbls>
        <c:gapWidth val="31"/>
        <c:overlap val="100"/>
        <c:axId val="167968768"/>
        <c:axId val="167970304"/>
      </c:barChart>
      <c:catAx>
        <c:axId val="167968768"/>
        <c:scaling>
          <c:orientation val="maxMin"/>
        </c:scaling>
        <c:axPos val="l"/>
        <c:numFmt formatCode="General" sourceLinked="1"/>
        <c:majorTickMark val="none"/>
        <c:tickLblPos val="nextTo"/>
        <c:spPr>
          <a:ln>
            <a:solidFill>
              <a:schemeClr val="tx1"/>
            </a:solidFill>
          </a:ln>
        </c:spPr>
        <c:txPr>
          <a:bodyPr/>
          <a:lstStyle/>
          <a:p>
            <a:pPr algn="r">
              <a:lnSpc>
                <a:spcPts val="1500"/>
              </a:lnSpc>
              <a:defRPr sz="1600"/>
            </a:pPr>
            <a:endParaRPr lang="en-US"/>
          </a:p>
        </c:txPr>
        <c:crossAx val="167970304"/>
        <c:crosses val="autoZero"/>
        <c:auto val="1"/>
        <c:lblAlgn val="ctr"/>
        <c:lblOffset val="100"/>
      </c:catAx>
      <c:valAx>
        <c:axId val="167970304"/>
        <c:scaling>
          <c:orientation val="minMax"/>
          <c:max val="1"/>
          <c:min val="0"/>
        </c:scaling>
        <c:axPos val="b"/>
        <c:numFmt formatCode="0%" sourceLinked="1"/>
        <c:tickLblPos val="nextTo"/>
        <c:spPr>
          <a:ln>
            <a:solidFill>
              <a:schemeClr val="tx1"/>
            </a:solidFill>
          </a:ln>
        </c:spPr>
        <c:txPr>
          <a:bodyPr/>
          <a:lstStyle/>
          <a:p>
            <a:pPr>
              <a:defRPr sz="1000"/>
            </a:pPr>
            <a:endParaRPr lang="en-US"/>
          </a:p>
        </c:txPr>
        <c:crossAx val="167968768"/>
        <c:crosses val="max"/>
        <c:crossBetween val="between"/>
        <c:majorUnit val="0.2"/>
        <c:minorUnit val="4.0000000000000022E-2"/>
      </c:valAx>
    </c:plotArea>
    <c:legend>
      <c:legendPos val="t"/>
      <c:layout>
        <c:manualLayout>
          <c:xMode val="edge"/>
          <c:yMode val="edge"/>
          <c:x val="0.25492854284087241"/>
          <c:y val="1.763694884283536E-2"/>
          <c:w val="0.69449964382571971"/>
          <c:h val="5.2666329188867871E-2"/>
        </c:manualLayout>
      </c:layout>
      <c:txPr>
        <a:bodyPr/>
        <a:lstStyle/>
        <a:p>
          <a:pPr>
            <a:defRPr sz="1200"/>
          </a:pPr>
          <a:endParaRPr lang="en-US"/>
        </a:p>
      </c:txPr>
    </c:legend>
    <c:plotVisOnly val="1"/>
    <c:dispBlanksAs val="gap"/>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5837431355779683E-2"/>
          <c:y val="5.9151912309104222E-2"/>
          <c:w val="0.84142024610640975"/>
          <c:h val="0.86317307512220698"/>
        </c:manualLayout>
      </c:layout>
      <c:barChart>
        <c:barDir val="bar"/>
        <c:grouping val="clustered"/>
        <c:ser>
          <c:idx val="0"/>
          <c:order val="0"/>
          <c:tx>
            <c:strRef>
              <c:f>Sheet1!$B$1</c:f>
              <c:strCache>
                <c:ptCount val="1"/>
                <c:pt idx="0">
                  <c:v>q10</c:v>
                </c:pt>
              </c:strCache>
            </c:strRef>
          </c:tx>
          <c:spPr>
            <a:solidFill>
              <a:schemeClr val="accent1"/>
            </a:solidFill>
            <a:ln>
              <a:solidFill>
                <a:schemeClr val="tx1"/>
              </a:solidFill>
            </a:ln>
          </c:spPr>
          <c:dPt>
            <c:idx val="1"/>
            <c:spPr>
              <a:solidFill>
                <a:schemeClr val="accent2"/>
              </a:solidFill>
              <a:ln>
                <a:solidFill>
                  <a:schemeClr val="tx1"/>
                </a:solidFill>
              </a:ln>
            </c:spPr>
          </c:dPt>
          <c:dPt>
            <c:idx val="2"/>
            <c:spPr>
              <a:solidFill>
                <a:schemeClr val="accent4"/>
              </a:solidFill>
              <a:ln>
                <a:solidFill>
                  <a:schemeClr val="tx1"/>
                </a:solidFill>
              </a:ln>
            </c:spPr>
          </c:dPt>
          <c:dPt>
            <c:idx val="3"/>
            <c:spPr>
              <a:solidFill>
                <a:schemeClr val="accent6"/>
              </a:solidFill>
              <a:ln>
                <a:solidFill>
                  <a:schemeClr val="tx1"/>
                </a:solidFill>
              </a:ln>
            </c:spPr>
          </c:dPt>
          <c:dLbls>
            <c:spPr>
              <a:noFill/>
              <a:ln>
                <a:noFill/>
              </a:ln>
              <a:effectLst/>
            </c:spPr>
            <c:txPr>
              <a:bodyPr/>
              <a:lstStyle/>
              <a:p>
                <a:pPr>
                  <a:defRPr sz="1600">
                    <a:solidFill>
                      <a:schemeClr val="tx1"/>
                    </a:solidFill>
                  </a:defRPr>
                </a:pPr>
                <a:endParaRPr lang="en-US"/>
              </a:p>
            </c:txPr>
            <c:showVal val="1"/>
            <c:extLst>
              <c:ext xmlns:c15="http://schemas.microsoft.com/office/drawing/2012/chart" uri="{CE6537A1-D6FC-4f65-9D91-7224C49458BB}">
                <c15:layout/>
                <c15:showLeaderLines val="0"/>
              </c:ext>
            </c:extLst>
          </c:dLbls>
          <c:cat>
            <c:strRef>
              <c:f>Sheet1!$A$2:$A$5</c:f>
              <c:strCache>
                <c:ptCount val="4"/>
                <c:pt idx="0">
                  <c:v>Will create new jobs in Ohio</c:v>
                </c:pt>
                <c:pt idx="1">
                  <c:v>Will not affect jobs in Ohio</c:v>
                </c:pt>
                <c:pt idx="2">
                  <c:v>Will cost jobs in Ohio</c:v>
                </c:pt>
                <c:pt idx="3">
                  <c:v>All/None/DK</c:v>
                </c:pt>
              </c:strCache>
            </c:strRef>
          </c:cat>
          <c:val>
            <c:numRef>
              <c:f>Sheet1!$B$2:$B$5</c:f>
              <c:numCache>
                <c:formatCode>0%</c:formatCode>
                <c:ptCount val="4"/>
                <c:pt idx="0">
                  <c:v>0.56000000000000005</c:v>
                </c:pt>
                <c:pt idx="1">
                  <c:v>0.2</c:v>
                </c:pt>
                <c:pt idx="2">
                  <c:v>0.11</c:v>
                </c:pt>
                <c:pt idx="3">
                  <c:v>0.13</c:v>
                </c:pt>
              </c:numCache>
            </c:numRef>
          </c:val>
        </c:ser>
        <c:dLbls>
          <c:showVal val="1"/>
        </c:dLbls>
        <c:gapWidth val="30"/>
        <c:axId val="168476672"/>
        <c:axId val="168478208"/>
      </c:barChart>
      <c:catAx>
        <c:axId val="168476672"/>
        <c:scaling>
          <c:orientation val="maxMin"/>
        </c:scaling>
        <c:axPos val="l"/>
        <c:numFmt formatCode="General" sourceLinked="1"/>
        <c:majorTickMark val="none"/>
        <c:tickLblPos val="none"/>
        <c:spPr>
          <a:ln>
            <a:solidFill>
              <a:schemeClr val="tx1"/>
            </a:solidFill>
          </a:ln>
        </c:spPr>
        <c:txPr>
          <a:bodyPr/>
          <a:lstStyle/>
          <a:p>
            <a:pPr algn="r">
              <a:defRPr sz="1600"/>
            </a:pPr>
            <a:endParaRPr lang="en-US"/>
          </a:p>
        </c:txPr>
        <c:crossAx val="168478208"/>
        <c:crosses val="autoZero"/>
        <c:auto val="1"/>
        <c:lblAlgn val="ctr"/>
        <c:lblOffset val="100"/>
      </c:catAx>
      <c:valAx>
        <c:axId val="168478208"/>
        <c:scaling>
          <c:orientation val="minMax"/>
          <c:max val="0.9"/>
          <c:min val="0"/>
        </c:scaling>
        <c:axPos val="b"/>
        <c:numFmt formatCode="0%" sourceLinked="1"/>
        <c:tickLblPos val="nextTo"/>
        <c:spPr>
          <a:ln>
            <a:solidFill>
              <a:schemeClr val="tx1"/>
            </a:solidFill>
          </a:ln>
        </c:spPr>
        <c:txPr>
          <a:bodyPr/>
          <a:lstStyle/>
          <a:p>
            <a:pPr>
              <a:defRPr sz="900"/>
            </a:pPr>
            <a:endParaRPr lang="en-US"/>
          </a:p>
        </c:txPr>
        <c:crossAx val="168476672"/>
        <c:crosses val="max"/>
        <c:crossBetween val="between"/>
        <c:majorUnit val="0.15000000000000011"/>
      </c:valAx>
    </c:plotArea>
    <c:plotVisOnly val="1"/>
    <c:dispBlanksAs val="gap"/>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5.5837431355779683E-2"/>
          <c:y val="5.9151912309104222E-2"/>
          <c:w val="0.83695415185001798"/>
          <c:h val="0.86317307512220698"/>
        </c:manualLayout>
      </c:layout>
      <c:barChart>
        <c:barDir val="bar"/>
        <c:grouping val="clustered"/>
        <c:ser>
          <c:idx val="0"/>
          <c:order val="0"/>
          <c:tx>
            <c:strRef>
              <c:f>Sheet1!$B$1</c:f>
              <c:strCache>
                <c:ptCount val="1"/>
                <c:pt idx="0">
                  <c:v>q12</c:v>
                </c:pt>
              </c:strCache>
            </c:strRef>
          </c:tx>
          <c:spPr>
            <a:solidFill>
              <a:schemeClr val="accent1"/>
            </a:solidFill>
            <a:ln>
              <a:solidFill>
                <a:schemeClr val="tx1"/>
              </a:solidFill>
            </a:ln>
          </c:spPr>
          <c:dPt>
            <c:idx val="1"/>
            <c:spPr>
              <a:solidFill>
                <a:schemeClr val="accent2"/>
              </a:solidFill>
              <a:ln>
                <a:solidFill>
                  <a:schemeClr val="tx1"/>
                </a:solidFill>
              </a:ln>
            </c:spPr>
          </c:dPt>
          <c:dPt>
            <c:idx val="2"/>
            <c:spPr>
              <a:solidFill>
                <a:schemeClr val="accent4"/>
              </a:solidFill>
              <a:ln>
                <a:solidFill>
                  <a:schemeClr val="tx1"/>
                </a:solidFill>
              </a:ln>
            </c:spPr>
          </c:dPt>
          <c:dPt>
            <c:idx val="3"/>
            <c:spPr>
              <a:solidFill>
                <a:schemeClr val="accent6"/>
              </a:solidFill>
              <a:ln>
                <a:solidFill>
                  <a:schemeClr val="tx1"/>
                </a:solidFill>
              </a:ln>
            </c:spPr>
          </c:dPt>
          <c:dLbls>
            <c:spPr>
              <a:noFill/>
              <a:ln>
                <a:noFill/>
              </a:ln>
              <a:effectLst/>
            </c:spPr>
            <c:txPr>
              <a:bodyPr/>
              <a:lstStyle/>
              <a:p>
                <a:pPr>
                  <a:defRPr sz="1600">
                    <a:solidFill>
                      <a:schemeClr val="tx1"/>
                    </a:solidFill>
                  </a:defRPr>
                </a:pPr>
                <a:endParaRPr lang="en-US"/>
              </a:p>
            </c:txPr>
            <c:showVal val="1"/>
            <c:extLst>
              <c:ext xmlns:c15="http://schemas.microsoft.com/office/drawing/2012/chart" uri="{CE6537A1-D6FC-4f65-9D91-7224C49458BB}">
                <c15:layout/>
                <c15:showLeaderLines val="0"/>
              </c:ext>
            </c:extLst>
          </c:dLbls>
          <c:cat>
            <c:strRef>
              <c:f>Sheet1!$A$2:$A$5</c:f>
              <c:strCache>
                <c:ptCount val="4"/>
                <c:pt idx="0">
                  <c:v>Will create new jobs in Ohio</c:v>
                </c:pt>
                <c:pt idx="1">
                  <c:v>Will not affect jobs in Ohio</c:v>
                </c:pt>
                <c:pt idx="2">
                  <c:v>Will cost jobs in Ohio</c:v>
                </c:pt>
                <c:pt idx="3">
                  <c:v>All/None/DK</c:v>
                </c:pt>
              </c:strCache>
            </c:strRef>
          </c:cat>
          <c:val>
            <c:numRef>
              <c:f>Sheet1!$B$2:$B$5</c:f>
              <c:numCache>
                <c:formatCode>0%</c:formatCode>
                <c:ptCount val="4"/>
                <c:pt idx="0">
                  <c:v>0.65000000000000036</c:v>
                </c:pt>
                <c:pt idx="1">
                  <c:v>0.15000000000000008</c:v>
                </c:pt>
                <c:pt idx="2">
                  <c:v>0.11</c:v>
                </c:pt>
                <c:pt idx="3">
                  <c:v>9.0000000000000024E-2</c:v>
                </c:pt>
              </c:numCache>
            </c:numRef>
          </c:val>
        </c:ser>
        <c:dLbls>
          <c:showVal val="1"/>
        </c:dLbls>
        <c:gapWidth val="30"/>
        <c:axId val="169097856"/>
        <c:axId val="169103744"/>
      </c:barChart>
      <c:catAx>
        <c:axId val="169097856"/>
        <c:scaling>
          <c:orientation val="maxMin"/>
        </c:scaling>
        <c:axPos val="l"/>
        <c:numFmt formatCode="General" sourceLinked="1"/>
        <c:majorTickMark val="none"/>
        <c:tickLblPos val="none"/>
        <c:spPr>
          <a:ln>
            <a:solidFill>
              <a:schemeClr val="tx1"/>
            </a:solidFill>
          </a:ln>
        </c:spPr>
        <c:txPr>
          <a:bodyPr/>
          <a:lstStyle/>
          <a:p>
            <a:pPr algn="r">
              <a:defRPr sz="1600"/>
            </a:pPr>
            <a:endParaRPr lang="en-US"/>
          </a:p>
        </c:txPr>
        <c:crossAx val="169103744"/>
        <c:crosses val="autoZero"/>
        <c:auto val="1"/>
        <c:lblAlgn val="ctr"/>
        <c:lblOffset val="100"/>
      </c:catAx>
      <c:valAx>
        <c:axId val="169103744"/>
        <c:scaling>
          <c:orientation val="minMax"/>
          <c:max val="0.9"/>
          <c:min val="0"/>
        </c:scaling>
        <c:axPos val="b"/>
        <c:numFmt formatCode="0%" sourceLinked="1"/>
        <c:tickLblPos val="nextTo"/>
        <c:spPr>
          <a:ln>
            <a:solidFill>
              <a:schemeClr val="tx1"/>
            </a:solidFill>
          </a:ln>
        </c:spPr>
        <c:txPr>
          <a:bodyPr/>
          <a:lstStyle/>
          <a:p>
            <a:pPr>
              <a:defRPr sz="900"/>
            </a:pPr>
            <a:endParaRPr lang="en-US"/>
          </a:p>
        </c:txPr>
        <c:crossAx val="169097856"/>
        <c:crosses val="max"/>
        <c:crossBetween val="between"/>
        <c:majorUnit val="0.15000000000000011"/>
      </c:valAx>
    </c:plotArea>
    <c:plotVisOnly val="1"/>
    <c:dispBlanksAs val="gap"/>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5837431355779683E-2"/>
          <c:y val="5.9151912309104222E-2"/>
          <c:w val="0.92661355579000348"/>
          <c:h val="0.86317307512220698"/>
        </c:manualLayout>
      </c:layout>
      <c:barChart>
        <c:barDir val="bar"/>
        <c:grouping val="clustered"/>
        <c:ser>
          <c:idx val="0"/>
          <c:order val="0"/>
          <c:tx>
            <c:strRef>
              <c:f>Sheet1!$B$1</c:f>
              <c:strCache>
                <c:ptCount val="1"/>
                <c:pt idx="0">
                  <c:v>q11</c:v>
                </c:pt>
              </c:strCache>
            </c:strRef>
          </c:tx>
          <c:spPr>
            <a:solidFill>
              <a:schemeClr val="accent1"/>
            </a:solidFill>
            <a:ln>
              <a:solidFill>
                <a:schemeClr val="tx1"/>
              </a:solidFill>
            </a:ln>
          </c:spPr>
          <c:dPt>
            <c:idx val="1"/>
            <c:spPr>
              <a:solidFill>
                <a:schemeClr val="accent2"/>
              </a:solidFill>
              <a:ln>
                <a:solidFill>
                  <a:schemeClr val="tx1"/>
                </a:solidFill>
              </a:ln>
            </c:spPr>
          </c:dPt>
          <c:dPt>
            <c:idx val="2"/>
            <c:spPr>
              <a:solidFill>
                <a:schemeClr val="accent4"/>
              </a:solidFill>
              <a:ln>
                <a:solidFill>
                  <a:schemeClr val="tx1"/>
                </a:solidFill>
              </a:ln>
            </c:spPr>
          </c:dPt>
          <c:dPt>
            <c:idx val="3"/>
            <c:spPr>
              <a:solidFill>
                <a:schemeClr val="accent6"/>
              </a:solidFill>
              <a:ln>
                <a:solidFill>
                  <a:schemeClr val="tx1"/>
                </a:solidFill>
              </a:ln>
            </c:spPr>
          </c:dPt>
          <c:dLbls>
            <c:spPr>
              <a:noFill/>
              <a:ln>
                <a:noFill/>
              </a:ln>
              <a:effectLst/>
            </c:spPr>
            <c:txPr>
              <a:bodyPr/>
              <a:lstStyle/>
              <a:p>
                <a:pPr>
                  <a:defRPr sz="1600">
                    <a:solidFill>
                      <a:schemeClr val="tx1"/>
                    </a:solidFill>
                  </a:defRPr>
                </a:pPr>
                <a:endParaRPr lang="en-US"/>
              </a:p>
            </c:txPr>
            <c:showVal val="1"/>
            <c:extLst>
              <c:ext xmlns:c15="http://schemas.microsoft.com/office/drawing/2012/chart" uri="{CE6537A1-D6FC-4f65-9D91-7224C49458BB}">
                <c15:layout/>
                <c15:showLeaderLines val="0"/>
              </c:ext>
            </c:extLst>
          </c:dLbls>
          <c:cat>
            <c:strRef>
              <c:f>Sheet1!$A$2:$A$5</c:f>
              <c:strCache>
                <c:ptCount val="4"/>
                <c:pt idx="0">
                  <c:v>Will reduce energy costs in Ohio</c:v>
                </c:pt>
                <c:pt idx="1">
                  <c:v>Will not affect energy costs in Ohio</c:v>
                </c:pt>
                <c:pt idx="2">
                  <c:v>Will increase energy costs in Ohio</c:v>
                </c:pt>
                <c:pt idx="3">
                  <c:v>All/None/DK</c:v>
                </c:pt>
              </c:strCache>
            </c:strRef>
          </c:cat>
          <c:val>
            <c:numRef>
              <c:f>Sheet1!$B$2:$B$5</c:f>
              <c:numCache>
                <c:formatCode>0%</c:formatCode>
                <c:ptCount val="4"/>
                <c:pt idx="0">
                  <c:v>0.47000000000000008</c:v>
                </c:pt>
                <c:pt idx="1">
                  <c:v>0.25</c:v>
                </c:pt>
                <c:pt idx="2">
                  <c:v>0.2</c:v>
                </c:pt>
                <c:pt idx="3">
                  <c:v>8.0000000000000043E-2</c:v>
                </c:pt>
              </c:numCache>
            </c:numRef>
          </c:val>
        </c:ser>
        <c:dLbls>
          <c:showVal val="1"/>
        </c:dLbls>
        <c:gapWidth val="30"/>
        <c:axId val="169129088"/>
        <c:axId val="169130624"/>
      </c:barChart>
      <c:catAx>
        <c:axId val="169129088"/>
        <c:scaling>
          <c:orientation val="maxMin"/>
        </c:scaling>
        <c:axPos val="l"/>
        <c:numFmt formatCode="General" sourceLinked="1"/>
        <c:majorTickMark val="none"/>
        <c:tickLblPos val="none"/>
        <c:spPr>
          <a:ln>
            <a:solidFill>
              <a:schemeClr val="tx1"/>
            </a:solidFill>
          </a:ln>
        </c:spPr>
        <c:txPr>
          <a:bodyPr/>
          <a:lstStyle/>
          <a:p>
            <a:pPr algn="r">
              <a:defRPr sz="1600"/>
            </a:pPr>
            <a:endParaRPr lang="en-US"/>
          </a:p>
        </c:txPr>
        <c:crossAx val="169130624"/>
        <c:crosses val="autoZero"/>
        <c:auto val="1"/>
        <c:lblAlgn val="ctr"/>
        <c:lblOffset val="100"/>
      </c:catAx>
      <c:valAx>
        <c:axId val="169130624"/>
        <c:scaling>
          <c:orientation val="minMax"/>
          <c:max val="0.75000000000000044"/>
          <c:min val="0"/>
        </c:scaling>
        <c:axPos val="b"/>
        <c:numFmt formatCode="0%" sourceLinked="1"/>
        <c:tickLblPos val="nextTo"/>
        <c:spPr>
          <a:ln>
            <a:solidFill>
              <a:schemeClr val="tx1"/>
            </a:solidFill>
          </a:ln>
        </c:spPr>
        <c:txPr>
          <a:bodyPr/>
          <a:lstStyle/>
          <a:p>
            <a:pPr>
              <a:defRPr sz="900"/>
            </a:pPr>
            <a:endParaRPr lang="en-US"/>
          </a:p>
        </c:txPr>
        <c:crossAx val="169129088"/>
        <c:crosses val="max"/>
        <c:crossBetween val="between"/>
        <c:majorUnit val="0.15000000000000011"/>
      </c:valAx>
    </c:plotArea>
    <c:plotVisOnly val="1"/>
    <c:dispBlanksAs val="gap"/>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5.5837431355779683E-2"/>
          <c:y val="5.9151912309104222E-2"/>
          <c:w val="0.92661355579000348"/>
          <c:h val="0.86317307512220698"/>
        </c:manualLayout>
      </c:layout>
      <c:barChart>
        <c:barDir val="bar"/>
        <c:grouping val="clustered"/>
        <c:ser>
          <c:idx val="0"/>
          <c:order val="0"/>
          <c:tx>
            <c:strRef>
              <c:f>Sheet1!$B$1</c:f>
              <c:strCache>
                <c:ptCount val="1"/>
                <c:pt idx="0">
                  <c:v>q13</c:v>
                </c:pt>
              </c:strCache>
            </c:strRef>
          </c:tx>
          <c:spPr>
            <a:solidFill>
              <a:schemeClr val="accent1"/>
            </a:solidFill>
            <a:ln>
              <a:solidFill>
                <a:schemeClr val="tx1"/>
              </a:solidFill>
            </a:ln>
          </c:spPr>
          <c:dPt>
            <c:idx val="1"/>
            <c:spPr>
              <a:solidFill>
                <a:schemeClr val="accent2"/>
              </a:solidFill>
              <a:ln>
                <a:solidFill>
                  <a:schemeClr val="tx1"/>
                </a:solidFill>
              </a:ln>
            </c:spPr>
          </c:dPt>
          <c:dPt>
            <c:idx val="2"/>
            <c:spPr>
              <a:solidFill>
                <a:schemeClr val="accent4"/>
              </a:solidFill>
              <a:ln>
                <a:solidFill>
                  <a:schemeClr val="tx1"/>
                </a:solidFill>
              </a:ln>
            </c:spPr>
          </c:dPt>
          <c:dPt>
            <c:idx val="3"/>
            <c:spPr>
              <a:solidFill>
                <a:schemeClr val="accent6"/>
              </a:solidFill>
              <a:ln>
                <a:solidFill>
                  <a:schemeClr val="tx1"/>
                </a:solidFill>
              </a:ln>
            </c:spPr>
          </c:dPt>
          <c:dLbls>
            <c:spPr>
              <a:noFill/>
              <a:ln>
                <a:noFill/>
              </a:ln>
              <a:effectLst/>
            </c:spPr>
            <c:txPr>
              <a:bodyPr/>
              <a:lstStyle/>
              <a:p>
                <a:pPr>
                  <a:defRPr sz="1600">
                    <a:solidFill>
                      <a:schemeClr val="tx1"/>
                    </a:solidFill>
                  </a:defRPr>
                </a:pPr>
                <a:endParaRPr lang="en-US"/>
              </a:p>
            </c:txPr>
            <c:showVal val="1"/>
            <c:extLst>
              <c:ext xmlns:c15="http://schemas.microsoft.com/office/drawing/2012/chart" uri="{CE6537A1-D6FC-4f65-9D91-7224C49458BB}">
                <c15:layout/>
                <c15:showLeaderLines val="0"/>
              </c:ext>
            </c:extLst>
          </c:dLbls>
          <c:cat>
            <c:strRef>
              <c:f>Sheet1!$A$2:$A$5</c:f>
              <c:strCache>
                <c:ptCount val="4"/>
                <c:pt idx="0">
                  <c:v>Will reduce energy costs in Ohio</c:v>
                </c:pt>
                <c:pt idx="1">
                  <c:v>Will not affect energy costs in Ohio</c:v>
                </c:pt>
                <c:pt idx="2">
                  <c:v>Will increase energy costs in Ohio</c:v>
                </c:pt>
                <c:pt idx="3">
                  <c:v>All/None/DK</c:v>
                </c:pt>
              </c:strCache>
            </c:strRef>
          </c:cat>
          <c:val>
            <c:numRef>
              <c:f>Sheet1!$B$2:$B$5</c:f>
              <c:numCache>
                <c:formatCode>0%</c:formatCode>
                <c:ptCount val="4"/>
                <c:pt idx="0">
                  <c:v>0.63000000000000034</c:v>
                </c:pt>
                <c:pt idx="1">
                  <c:v>0.17</c:v>
                </c:pt>
                <c:pt idx="2">
                  <c:v>0.12000000000000002</c:v>
                </c:pt>
                <c:pt idx="3">
                  <c:v>8.0000000000000043E-2</c:v>
                </c:pt>
              </c:numCache>
            </c:numRef>
          </c:val>
        </c:ser>
        <c:dLbls>
          <c:showVal val="1"/>
        </c:dLbls>
        <c:gapWidth val="30"/>
        <c:axId val="169500672"/>
        <c:axId val="169502208"/>
      </c:barChart>
      <c:catAx>
        <c:axId val="169500672"/>
        <c:scaling>
          <c:orientation val="maxMin"/>
        </c:scaling>
        <c:axPos val="l"/>
        <c:numFmt formatCode="General" sourceLinked="1"/>
        <c:majorTickMark val="none"/>
        <c:tickLblPos val="none"/>
        <c:spPr>
          <a:ln>
            <a:solidFill>
              <a:schemeClr val="tx1"/>
            </a:solidFill>
          </a:ln>
        </c:spPr>
        <c:txPr>
          <a:bodyPr/>
          <a:lstStyle/>
          <a:p>
            <a:pPr algn="r">
              <a:defRPr sz="1600"/>
            </a:pPr>
            <a:endParaRPr lang="en-US"/>
          </a:p>
        </c:txPr>
        <c:crossAx val="169502208"/>
        <c:crosses val="autoZero"/>
        <c:auto val="1"/>
        <c:lblAlgn val="ctr"/>
        <c:lblOffset val="100"/>
      </c:catAx>
      <c:valAx>
        <c:axId val="169502208"/>
        <c:scaling>
          <c:orientation val="minMax"/>
          <c:max val="0.75000000000000044"/>
          <c:min val="0"/>
        </c:scaling>
        <c:axPos val="b"/>
        <c:numFmt formatCode="0%" sourceLinked="1"/>
        <c:tickLblPos val="nextTo"/>
        <c:spPr>
          <a:ln>
            <a:solidFill>
              <a:schemeClr val="tx1"/>
            </a:solidFill>
          </a:ln>
        </c:spPr>
        <c:txPr>
          <a:bodyPr/>
          <a:lstStyle/>
          <a:p>
            <a:pPr>
              <a:defRPr sz="900"/>
            </a:pPr>
            <a:endParaRPr lang="en-US"/>
          </a:p>
        </c:txPr>
        <c:crossAx val="169500672"/>
        <c:crosses val="max"/>
        <c:crossBetween val="between"/>
        <c:majorUnit val="0.15000000000000011"/>
      </c:valAx>
    </c:plotArea>
    <c:plotVisOnly val="1"/>
    <c:dispBlanksAs val="gap"/>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6598896022336455"/>
          <c:y val="7.2039151394023213E-2"/>
          <c:w val="0.69618166744480892"/>
          <c:h val="0.86317307512220698"/>
        </c:manualLayout>
      </c:layout>
      <c:barChart>
        <c:barDir val="bar"/>
        <c:grouping val="clustered"/>
        <c:ser>
          <c:idx val="0"/>
          <c:order val="0"/>
          <c:tx>
            <c:strRef>
              <c:f>Sheet1!$B$1</c:f>
              <c:strCache>
                <c:ptCount val="1"/>
                <c:pt idx="0">
                  <c:v>Q16a</c:v>
                </c:pt>
              </c:strCache>
            </c:strRef>
          </c:tx>
          <c:spPr>
            <a:solidFill>
              <a:schemeClr val="accent1"/>
            </a:solidFill>
            <a:ln>
              <a:solidFill>
                <a:schemeClr val="tx1"/>
              </a:solidFill>
            </a:ln>
          </c:spPr>
          <c:dPt>
            <c:idx val="1"/>
            <c:spPr>
              <a:solidFill>
                <a:schemeClr val="accent2"/>
              </a:solidFill>
              <a:ln>
                <a:solidFill>
                  <a:schemeClr val="tx1"/>
                </a:solidFill>
              </a:ln>
            </c:spPr>
          </c:dPt>
          <c:dPt>
            <c:idx val="3"/>
            <c:spPr>
              <a:solidFill>
                <a:schemeClr val="accent5"/>
              </a:solidFill>
              <a:ln>
                <a:solidFill>
                  <a:schemeClr val="tx1"/>
                </a:solidFill>
              </a:ln>
            </c:spPr>
          </c:dPt>
          <c:dPt>
            <c:idx val="4"/>
            <c:spPr>
              <a:solidFill>
                <a:schemeClr val="accent4"/>
              </a:solidFill>
              <a:ln>
                <a:solidFill>
                  <a:schemeClr val="tx1"/>
                </a:solidFill>
              </a:ln>
            </c:spPr>
          </c:dPt>
          <c:dPt>
            <c:idx val="6"/>
            <c:spPr>
              <a:solidFill>
                <a:schemeClr val="accent6"/>
              </a:solidFill>
              <a:ln>
                <a:solidFill>
                  <a:schemeClr val="tx1"/>
                </a:solidFill>
              </a:ln>
            </c:spPr>
          </c:dPt>
          <c:dLbls>
            <c:spPr>
              <a:noFill/>
              <a:ln>
                <a:noFill/>
              </a:ln>
              <a:effectLst/>
            </c:spPr>
            <c:txPr>
              <a:bodyPr/>
              <a:lstStyle/>
              <a:p>
                <a:pPr>
                  <a:defRPr>
                    <a:solidFill>
                      <a:schemeClr val="tx1"/>
                    </a:solidFill>
                  </a:defRPr>
                </a:pPr>
                <a:endParaRPr lang="en-US"/>
              </a:p>
            </c:txPr>
            <c:showVal val="1"/>
            <c:extLst>
              <c:ext xmlns:c15="http://schemas.microsoft.com/office/drawing/2012/chart" uri="{CE6537A1-D6FC-4f65-9D91-7224C49458BB}">
                <c15:layout/>
                <c15:showLeaderLines val="0"/>
              </c:ext>
            </c:extLst>
          </c:dLbls>
          <c:cat>
            <c:strRef>
              <c:f>Sheet1!$A$2:$A$8</c:f>
              <c:strCache>
                <c:ptCount val="7"/>
                <c:pt idx="0">
                  <c:v>Strongly support</c:v>
                </c:pt>
                <c:pt idx="1">
                  <c:v>Somewhat support</c:v>
                </c:pt>
                <c:pt idx="3">
                  <c:v>Somewhat oppose</c:v>
                </c:pt>
                <c:pt idx="4">
                  <c:v>Strongly oppose</c:v>
                </c:pt>
                <c:pt idx="6">
                  <c:v>DK/NA</c:v>
                </c:pt>
              </c:strCache>
            </c:strRef>
          </c:cat>
          <c:val>
            <c:numRef>
              <c:f>Sheet1!$B$2:$B$8</c:f>
              <c:numCache>
                <c:formatCode>0%</c:formatCode>
                <c:ptCount val="7"/>
                <c:pt idx="0">
                  <c:v>0.37000000000000016</c:v>
                </c:pt>
                <c:pt idx="1">
                  <c:v>0.34</c:v>
                </c:pt>
                <c:pt idx="3">
                  <c:v>0.1</c:v>
                </c:pt>
                <c:pt idx="4">
                  <c:v>0.15000000000000008</c:v>
                </c:pt>
                <c:pt idx="6">
                  <c:v>4.0000000000000022E-2</c:v>
                </c:pt>
              </c:numCache>
            </c:numRef>
          </c:val>
        </c:ser>
        <c:dLbls>
          <c:showVal val="1"/>
        </c:dLbls>
        <c:gapWidth val="30"/>
        <c:axId val="170593280"/>
        <c:axId val="170599168"/>
      </c:barChart>
      <c:catAx>
        <c:axId val="170593280"/>
        <c:scaling>
          <c:orientation val="maxMin"/>
        </c:scaling>
        <c:axPos val="l"/>
        <c:numFmt formatCode="General" sourceLinked="1"/>
        <c:majorTickMark val="none"/>
        <c:tickLblPos val="nextTo"/>
        <c:spPr>
          <a:ln>
            <a:solidFill>
              <a:schemeClr val="tx1"/>
            </a:solidFill>
          </a:ln>
        </c:spPr>
        <c:txPr>
          <a:bodyPr/>
          <a:lstStyle/>
          <a:p>
            <a:pPr algn="r">
              <a:defRPr sz="1800"/>
            </a:pPr>
            <a:endParaRPr lang="en-US"/>
          </a:p>
        </c:txPr>
        <c:crossAx val="170599168"/>
        <c:crosses val="autoZero"/>
        <c:auto val="1"/>
        <c:lblAlgn val="ctr"/>
        <c:lblOffset val="100"/>
      </c:catAx>
      <c:valAx>
        <c:axId val="170599168"/>
        <c:scaling>
          <c:orientation val="minMax"/>
          <c:max val="0.60000000000000042"/>
          <c:min val="0"/>
        </c:scaling>
        <c:axPos val="b"/>
        <c:numFmt formatCode="0%" sourceLinked="1"/>
        <c:tickLblPos val="nextTo"/>
        <c:spPr>
          <a:ln>
            <a:solidFill>
              <a:schemeClr val="tx1"/>
            </a:solidFill>
          </a:ln>
        </c:spPr>
        <c:txPr>
          <a:bodyPr/>
          <a:lstStyle/>
          <a:p>
            <a:pPr>
              <a:defRPr sz="1000"/>
            </a:pPr>
            <a:endParaRPr lang="en-US"/>
          </a:p>
        </c:txPr>
        <c:crossAx val="170593280"/>
        <c:crosses val="max"/>
        <c:crossBetween val="between"/>
        <c:majorUnit val="0.15000000000000011"/>
      </c:valAx>
    </c:plotArea>
    <c:plotVisOnly val="1"/>
    <c:dispBlanksAs val="gap"/>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5.1719643092730291E-2"/>
          <c:y val="0.16030191311663952"/>
          <c:w val="0.93395986428232369"/>
          <c:h val="0.68575023349517272"/>
        </c:manualLayout>
      </c:layout>
      <c:barChart>
        <c:barDir val="col"/>
        <c:grouping val="clustered"/>
        <c:ser>
          <c:idx val="0"/>
          <c:order val="0"/>
          <c:tx>
            <c:strRef>
              <c:f>Sheet1!$B$1</c:f>
              <c:strCache>
                <c:ptCount val="1"/>
                <c:pt idx="0">
                  <c:v>Total Support</c:v>
                </c:pt>
              </c:strCache>
            </c:strRef>
          </c:tx>
          <c:spPr>
            <a:solidFill>
              <a:schemeClr val="accent1"/>
            </a:solidFill>
            <a:ln>
              <a:solidFill>
                <a:schemeClr val="tx1"/>
              </a:solidFill>
            </a:ln>
          </c:spPr>
          <c:dLbls>
            <c:spPr>
              <a:noFill/>
              <a:ln>
                <a:noFill/>
              </a:ln>
              <a:effectLst/>
            </c:spPr>
            <c:txPr>
              <a:bodyPr rot="-4500000" wrap="square" lIns="38100" tIns="19050" rIns="38100" bIns="19050" anchor="ctr">
                <a:spAutoFit/>
              </a:bodyPr>
              <a:lstStyle/>
              <a:p>
                <a:pPr>
                  <a:defRPr sz="1600"/>
                </a:pPr>
                <a:endParaRPr lang="en-US"/>
              </a:p>
            </c:txPr>
            <c:dLblPos val="outEnd"/>
            <c:showVal val="1"/>
            <c:extLst>
              <c:ext xmlns:c15="http://schemas.microsoft.com/office/drawing/2012/chart" uri="{CE6537A1-D6FC-4f65-9D91-7224C49458BB}">
                <c15:layout/>
                <c15:showLeaderLines val="1"/>
              </c:ext>
            </c:extLst>
          </c:dLbls>
          <c:cat>
            <c:strRef>
              <c:f>Sheet1!$A$2:$A$4</c:f>
              <c:strCache>
                <c:ptCount val="3"/>
                <c:pt idx="0">
                  <c:v>Democrats</c:v>
                </c:pt>
                <c:pt idx="1">
                  <c:v>Independents</c:v>
                </c:pt>
                <c:pt idx="2">
                  <c:v>Republicans</c:v>
                </c:pt>
              </c:strCache>
            </c:strRef>
          </c:cat>
          <c:val>
            <c:numRef>
              <c:f>Sheet1!$B$2:$B$4</c:f>
              <c:numCache>
                <c:formatCode>0%</c:formatCode>
                <c:ptCount val="3"/>
                <c:pt idx="0">
                  <c:v>0.87000000000000033</c:v>
                </c:pt>
                <c:pt idx="1">
                  <c:v>0.70000000000000029</c:v>
                </c:pt>
                <c:pt idx="2">
                  <c:v>0.56000000000000005</c:v>
                </c:pt>
              </c:numCache>
            </c:numRef>
          </c:val>
        </c:ser>
        <c:ser>
          <c:idx val="1"/>
          <c:order val="1"/>
          <c:tx>
            <c:strRef>
              <c:f>Sheet1!$C$1</c:f>
              <c:strCache>
                <c:ptCount val="1"/>
                <c:pt idx="0">
                  <c:v>Total Oppose</c:v>
                </c:pt>
              </c:strCache>
            </c:strRef>
          </c:tx>
          <c:spPr>
            <a:solidFill>
              <a:schemeClr val="accent4"/>
            </a:solidFill>
            <a:ln>
              <a:solidFill>
                <a:schemeClr val="tx1"/>
              </a:solidFill>
            </a:ln>
          </c:spPr>
          <c:dLbls>
            <c:spPr>
              <a:noFill/>
              <a:ln>
                <a:noFill/>
              </a:ln>
              <a:effectLst/>
            </c:spPr>
            <c:txPr>
              <a:bodyPr rot="-4500000" wrap="square" lIns="38100" tIns="19050" rIns="38100" bIns="19050" anchor="ctr">
                <a:spAutoFit/>
              </a:bodyPr>
              <a:lstStyle/>
              <a:p>
                <a:pPr>
                  <a:defRPr sz="1600"/>
                </a:pPr>
                <a:endParaRPr lang="en-US"/>
              </a:p>
            </c:txPr>
            <c:dLblPos val="outEnd"/>
            <c:showVal val="1"/>
            <c:extLst>
              <c:ext xmlns:c15="http://schemas.microsoft.com/office/drawing/2012/chart" uri="{CE6537A1-D6FC-4f65-9D91-7224C49458BB}">
                <c15:layout/>
                <c15:showLeaderLines val="1"/>
              </c:ext>
            </c:extLst>
          </c:dLbls>
          <c:cat>
            <c:strRef>
              <c:f>Sheet1!$A$2:$A$4</c:f>
              <c:strCache>
                <c:ptCount val="3"/>
                <c:pt idx="0">
                  <c:v>Democrats</c:v>
                </c:pt>
                <c:pt idx="1">
                  <c:v>Independents</c:v>
                </c:pt>
                <c:pt idx="2">
                  <c:v>Republicans</c:v>
                </c:pt>
              </c:strCache>
            </c:strRef>
          </c:cat>
          <c:val>
            <c:numRef>
              <c:f>Sheet1!$C$2:$C$4</c:f>
              <c:numCache>
                <c:formatCode>0%</c:formatCode>
                <c:ptCount val="3"/>
                <c:pt idx="0">
                  <c:v>9.0000000000000024E-2</c:v>
                </c:pt>
                <c:pt idx="1">
                  <c:v>0.28000000000000008</c:v>
                </c:pt>
                <c:pt idx="2">
                  <c:v>0.4</c:v>
                </c:pt>
              </c:numCache>
            </c:numRef>
          </c:val>
        </c:ser>
        <c:ser>
          <c:idx val="2"/>
          <c:order val="2"/>
          <c:tx>
            <c:strRef>
              <c:f>Sheet1!$D$1</c:f>
              <c:strCache>
                <c:ptCount val="1"/>
                <c:pt idx="0">
                  <c:v>DK/NA</c:v>
                </c:pt>
              </c:strCache>
            </c:strRef>
          </c:tx>
          <c:spPr>
            <a:solidFill>
              <a:schemeClr val="accent6"/>
            </a:solidFill>
            <a:ln>
              <a:solidFill>
                <a:schemeClr val="tx1"/>
              </a:solidFill>
            </a:ln>
          </c:spPr>
          <c:dLbls>
            <c:spPr>
              <a:noFill/>
              <a:ln>
                <a:noFill/>
              </a:ln>
              <a:effectLst/>
            </c:spPr>
            <c:txPr>
              <a:bodyPr rot="-4500000" wrap="square" lIns="38100" tIns="19050" rIns="38100" bIns="19050" anchor="ctr">
                <a:spAutoFit/>
              </a:bodyPr>
              <a:lstStyle/>
              <a:p>
                <a:pPr>
                  <a:defRPr sz="1600" u="none"/>
                </a:pPr>
                <a:endParaRPr lang="en-US"/>
              </a:p>
            </c:txPr>
            <c:dLblPos val="outEnd"/>
            <c:showVal val="1"/>
            <c:extLst>
              <c:ext xmlns:c15="http://schemas.microsoft.com/office/drawing/2012/chart" uri="{CE6537A1-D6FC-4f65-9D91-7224C49458BB}">
                <c15:layout/>
                <c15:showLeaderLines val="1"/>
              </c:ext>
            </c:extLst>
          </c:dLbls>
          <c:cat>
            <c:strRef>
              <c:f>Sheet1!$A$2:$A$4</c:f>
              <c:strCache>
                <c:ptCount val="3"/>
                <c:pt idx="0">
                  <c:v>Democrats</c:v>
                </c:pt>
                <c:pt idx="1">
                  <c:v>Independents</c:v>
                </c:pt>
                <c:pt idx="2">
                  <c:v>Republicans</c:v>
                </c:pt>
              </c:strCache>
            </c:strRef>
          </c:cat>
          <c:val>
            <c:numRef>
              <c:f>Sheet1!$D$2:$D$4</c:f>
              <c:numCache>
                <c:formatCode>0%</c:formatCode>
                <c:ptCount val="3"/>
                <c:pt idx="0">
                  <c:v>4.0000000000000022E-2</c:v>
                </c:pt>
                <c:pt idx="1">
                  <c:v>2.0000000000000011E-2</c:v>
                </c:pt>
                <c:pt idx="2">
                  <c:v>0.05</c:v>
                </c:pt>
              </c:numCache>
            </c:numRef>
          </c:val>
        </c:ser>
        <c:dLbls>
          <c:showVal val="1"/>
        </c:dLbls>
        <c:gapWidth val="61"/>
        <c:axId val="170695680"/>
        <c:axId val="170709760"/>
      </c:barChart>
      <c:catAx>
        <c:axId val="170695680"/>
        <c:scaling>
          <c:orientation val="minMax"/>
        </c:scaling>
        <c:axPos val="b"/>
        <c:numFmt formatCode="General" sourceLinked="1"/>
        <c:majorTickMark val="none"/>
        <c:tickLblPos val="nextTo"/>
        <c:spPr>
          <a:ln>
            <a:solidFill>
              <a:schemeClr val="tx1"/>
            </a:solidFill>
          </a:ln>
        </c:spPr>
        <c:txPr>
          <a:bodyPr/>
          <a:lstStyle/>
          <a:p>
            <a:pPr>
              <a:defRPr sz="1800"/>
            </a:pPr>
            <a:endParaRPr lang="en-US"/>
          </a:p>
        </c:txPr>
        <c:crossAx val="170709760"/>
        <c:crosses val="autoZero"/>
        <c:auto val="1"/>
        <c:lblAlgn val="ctr"/>
        <c:lblOffset val="100"/>
      </c:catAx>
      <c:valAx>
        <c:axId val="170709760"/>
        <c:scaling>
          <c:orientation val="minMax"/>
          <c:max val="1"/>
          <c:min val="0"/>
        </c:scaling>
        <c:axPos val="l"/>
        <c:numFmt formatCode="0%" sourceLinked="1"/>
        <c:tickLblPos val="nextTo"/>
        <c:spPr>
          <a:ln>
            <a:solidFill>
              <a:schemeClr val="tx1"/>
            </a:solidFill>
          </a:ln>
        </c:spPr>
        <c:txPr>
          <a:bodyPr/>
          <a:lstStyle/>
          <a:p>
            <a:pPr>
              <a:defRPr sz="1000"/>
            </a:pPr>
            <a:endParaRPr lang="en-US"/>
          </a:p>
        </c:txPr>
        <c:crossAx val="170695680"/>
        <c:crosses val="autoZero"/>
        <c:crossBetween val="between"/>
        <c:majorUnit val="0.2"/>
        <c:minorUnit val="4.0000000000000022E-2"/>
      </c:valAx>
    </c:plotArea>
    <c:legend>
      <c:legendPos val="t"/>
      <c:txPr>
        <a:bodyPr/>
        <a:lstStyle/>
        <a:p>
          <a:pPr>
            <a:defRPr sz="1600"/>
          </a:pPr>
          <a:endParaRPr lang="en-US"/>
        </a:p>
      </c:txPr>
    </c:legend>
    <c:plotVisOnly val="1"/>
    <c:dispBlanksAs val="gap"/>
  </c:chart>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5"/>
          <c:y val="8.2417775427529982E-2"/>
          <c:w val="0.46969017452901862"/>
          <c:h val="0.85516596651728205"/>
        </c:manualLayout>
      </c:layout>
      <c:barChart>
        <c:barDir val="bar"/>
        <c:grouping val="percentStacked"/>
        <c:ser>
          <c:idx val="0"/>
          <c:order val="0"/>
          <c:tx>
            <c:strRef>
              <c:f>Sheet1!$B$1</c:f>
              <c:strCache>
                <c:ptCount val="1"/>
                <c:pt idx="0">
                  <c:v>Strng. Supp.</c:v>
                </c:pt>
              </c:strCache>
            </c:strRef>
          </c:tx>
          <c:spPr>
            <a:ln>
              <a:solidFill>
                <a:schemeClr val="tx1"/>
              </a:solidFill>
            </a:ln>
          </c:spPr>
          <c:dLbls>
            <c:spPr>
              <a:noFill/>
              <a:ln>
                <a:noFill/>
              </a:ln>
              <a:effectLst/>
            </c:spPr>
            <c:txPr>
              <a:bodyPr/>
              <a:lstStyle/>
              <a:p>
                <a:pPr>
                  <a:defRPr sz="1600">
                    <a:solidFill>
                      <a:schemeClr val="accent3"/>
                    </a:solidFill>
                  </a:defRPr>
                </a:pPr>
                <a:endParaRPr lang="en-US"/>
              </a:p>
            </c:txPr>
            <c:showVal val="1"/>
            <c:extLst>
              <c:ext xmlns:c15="http://schemas.microsoft.com/office/drawing/2012/chart" uri="{CE6537A1-D6FC-4f65-9D91-7224C49458BB}">
                <c15:layout/>
                <c15:showLeaderLines val="0"/>
              </c:ext>
            </c:extLst>
          </c:dLbls>
          <c:cat>
            <c:strRef>
              <c:f>Sheet1!$A$2:$A$7</c:f>
              <c:strCache>
                <c:ptCount val="6"/>
                <c:pt idx="0">
                  <c:v>Investing in retraining workers to work in clean energy jobs such as wind and solar</c:v>
                </c:pt>
                <c:pt idx="1">
                  <c:v>Making it more affordable for residents and businesses to install solar power at their homes or businesses</c:v>
                </c:pt>
                <c:pt idx="2">
                  <c:v>Increasing requirements for utilities to invest in energy efficiency improvements in homes and businesses </c:v>
                </c:pt>
                <c:pt idx="3">
                  <c:v>Increasing state government investment in the development of clean, renewable energy sources</c:v>
                </c:pt>
                <c:pt idx="4">
                  <c:v>Closing down older coal-burning power plants and replacing them with greater use of renewable energy and energy efficiency</c:v>
                </c:pt>
                <c:pt idx="5">
                  <c:v>Requiring utilities to double the amount of renewable energy they provide </c:v>
                </c:pt>
              </c:strCache>
            </c:strRef>
          </c:cat>
          <c:val>
            <c:numRef>
              <c:f>Sheet1!$B$2:$B$7</c:f>
              <c:numCache>
                <c:formatCode>0%</c:formatCode>
                <c:ptCount val="6"/>
                <c:pt idx="0">
                  <c:v>0.65000000000000036</c:v>
                </c:pt>
                <c:pt idx="1">
                  <c:v>0.62000000000000033</c:v>
                </c:pt>
                <c:pt idx="2">
                  <c:v>0.54</c:v>
                </c:pt>
                <c:pt idx="3">
                  <c:v>0.48000000000000015</c:v>
                </c:pt>
                <c:pt idx="4">
                  <c:v>0.37000000000000016</c:v>
                </c:pt>
                <c:pt idx="5">
                  <c:v>0.27</c:v>
                </c:pt>
              </c:numCache>
            </c:numRef>
          </c:val>
        </c:ser>
        <c:ser>
          <c:idx val="1"/>
          <c:order val="1"/>
          <c:tx>
            <c:strRef>
              <c:f>Sheet1!$C$1</c:f>
              <c:strCache>
                <c:ptCount val="1"/>
                <c:pt idx="0">
                  <c:v>Smwt. Supp.</c:v>
                </c:pt>
              </c:strCache>
            </c:strRef>
          </c:tx>
          <c:spPr>
            <a:ln>
              <a:solidFill>
                <a:schemeClr val="tx1"/>
              </a:solidFill>
            </a:ln>
          </c:spPr>
          <c:dLbls>
            <c:dLbl>
              <c:idx val="4"/>
              <c:layout>
                <c:manualLayout>
                  <c:x val="-2.6747158061804074E-3"/>
                  <c:y val="-2.5535157589118298E-3"/>
                </c:manualLayout>
              </c:layout>
              <c:dLblPos val="ctr"/>
              <c:showVal val="1"/>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600"/>
                </a:pPr>
                <a:endParaRPr lang="en-US"/>
              </a:p>
            </c:txPr>
            <c:dLblPos val="ctr"/>
            <c:showVal val="1"/>
            <c:extLst>
              <c:ext xmlns:c15="http://schemas.microsoft.com/office/drawing/2012/chart" uri="{CE6537A1-D6FC-4f65-9D91-7224C49458BB}">
                <c15:layout/>
                <c15:showLeaderLines val="1"/>
              </c:ext>
            </c:extLst>
          </c:dLbls>
          <c:cat>
            <c:strRef>
              <c:f>Sheet1!$A$2:$A$7</c:f>
              <c:strCache>
                <c:ptCount val="6"/>
                <c:pt idx="0">
                  <c:v>Investing in retraining workers to work in clean energy jobs such as wind and solar</c:v>
                </c:pt>
                <c:pt idx="1">
                  <c:v>Making it more affordable for residents and businesses to install solar power at their homes or businesses</c:v>
                </c:pt>
                <c:pt idx="2">
                  <c:v>Increasing requirements for utilities to invest in energy efficiency improvements in homes and businesses </c:v>
                </c:pt>
                <c:pt idx="3">
                  <c:v>Increasing state government investment in the development of clean, renewable energy sources</c:v>
                </c:pt>
                <c:pt idx="4">
                  <c:v>Closing down older coal-burning power plants and replacing them with greater use of renewable energy and energy efficiency</c:v>
                </c:pt>
                <c:pt idx="5">
                  <c:v>Requiring utilities to double the amount of renewable energy they provide </c:v>
                </c:pt>
              </c:strCache>
            </c:strRef>
          </c:cat>
          <c:val>
            <c:numRef>
              <c:f>Sheet1!$C$2:$C$7</c:f>
              <c:numCache>
                <c:formatCode>0%</c:formatCode>
                <c:ptCount val="6"/>
                <c:pt idx="0">
                  <c:v>0.19</c:v>
                </c:pt>
                <c:pt idx="1">
                  <c:v>0.23</c:v>
                </c:pt>
                <c:pt idx="2">
                  <c:v>0.29000000000000015</c:v>
                </c:pt>
                <c:pt idx="3">
                  <c:v>0.28000000000000008</c:v>
                </c:pt>
                <c:pt idx="4">
                  <c:v>0.26</c:v>
                </c:pt>
                <c:pt idx="5">
                  <c:v>0.34</c:v>
                </c:pt>
              </c:numCache>
            </c:numRef>
          </c:val>
        </c:ser>
        <c:ser>
          <c:idx val="2"/>
          <c:order val="2"/>
          <c:tx>
            <c:strRef>
              <c:f>Sheet1!$D$1</c:f>
              <c:strCache>
                <c:ptCount val="1"/>
                <c:pt idx="0">
                  <c:v>Smwt. Opp.</c:v>
                </c:pt>
              </c:strCache>
            </c:strRef>
          </c:tx>
          <c:spPr>
            <a:solidFill>
              <a:schemeClr val="accent5"/>
            </a:solidFill>
            <a:ln>
              <a:solidFill>
                <a:schemeClr val="tx1"/>
              </a:solidFill>
            </a:ln>
          </c:spPr>
          <c:dLbls>
            <c:dLbl>
              <c:idx val="0"/>
              <c:spPr/>
              <c:txPr>
                <a:bodyPr/>
                <a:lstStyle/>
                <a:p>
                  <a:pPr>
                    <a:defRPr sz="1200"/>
                  </a:pPr>
                  <a:endParaRPr lang="en-US"/>
                </a:p>
              </c:txPr>
            </c:dLbl>
            <c:dLbl>
              <c:idx val="1"/>
              <c:spPr/>
              <c:txPr>
                <a:bodyPr/>
                <a:lstStyle/>
                <a:p>
                  <a:pPr>
                    <a:defRPr sz="1050"/>
                  </a:pPr>
                  <a:endParaRPr lang="en-US"/>
                </a:p>
              </c:txPr>
            </c:dLbl>
            <c:dLbl>
              <c:idx val="3"/>
              <c:spPr/>
              <c:txPr>
                <a:bodyPr/>
                <a:lstStyle/>
                <a:p>
                  <a:pPr>
                    <a:defRPr sz="1500"/>
                  </a:pPr>
                  <a:endParaRPr lang="en-US"/>
                </a:p>
              </c:txPr>
            </c:dLbl>
            <c:spPr>
              <a:noFill/>
              <a:ln>
                <a:noFill/>
              </a:ln>
              <a:effectLst/>
            </c:spPr>
            <c:txPr>
              <a:bodyPr/>
              <a:lstStyle/>
              <a:p>
                <a:pPr>
                  <a:defRPr sz="1600"/>
                </a:pPr>
                <a:endParaRPr lang="en-US"/>
              </a:p>
            </c:txPr>
            <c:showVal val="1"/>
            <c:extLst>
              <c:ext xmlns:c15="http://schemas.microsoft.com/office/drawing/2012/chart" uri="{CE6537A1-D6FC-4f65-9D91-7224C49458BB}">
                <c15:layout/>
                <c15:showLeaderLines val="0"/>
              </c:ext>
            </c:extLst>
          </c:dLbls>
          <c:cat>
            <c:strRef>
              <c:f>Sheet1!$A$2:$A$7</c:f>
              <c:strCache>
                <c:ptCount val="6"/>
                <c:pt idx="0">
                  <c:v>Investing in retraining workers to work in clean energy jobs such as wind and solar</c:v>
                </c:pt>
                <c:pt idx="1">
                  <c:v>Making it more affordable for residents and businesses to install solar power at their homes or businesses</c:v>
                </c:pt>
                <c:pt idx="2">
                  <c:v>Increasing requirements for utilities to invest in energy efficiency improvements in homes and businesses </c:v>
                </c:pt>
                <c:pt idx="3">
                  <c:v>Increasing state government investment in the development of clean, renewable energy sources</c:v>
                </c:pt>
                <c:pt idx="4">
                  <c:v>Closing down older coal-burning power plants and replacing them with greater use of renewable energy and energy efficiency</c:v>
                </c:pt>
                <c:pt idx="5">
                  <c:v>Requiring utilities to double the amount of renewable energy they provide </c:v>
                </c:pt>
              </c:strCache>
            </c:strRef>
          </c:cat>
          <c:val>
            <c:numRef>
              <c:f>Sheet1!$D$2:$D$7</c:f>
              <c:numCache>
                <c:formatCode>0%</c:formatCode>
                <c:ptCount val="6"/>
                <c:pt idx="0">
                  <c:v>7.0000000000000021E-2</c:v>
                </c:pt>
                <c:pt idx="1">
                  <c:v>6.0000000000000026E-2</c:v>
                </c:pt>
                <c:pt idx="2">
                  <c:v>0.12000000000000002</c:v>
                </c:pt>
                <c:pt idx="3">
                  <c:v>0.11</c:v>
                </c:pt>
                <c:pt idx="4">
                  <c:v>0.13</c:v>
                </c:pt>
                <c:pt idx="5">
                  <c:v>0.19</c:v>
                </c:pt>
              </c:numCache>
            </c:numRef>
          </c:val>
        </c:ser>
        <c:ser>
          <c:idx val="3"/>
          <c:order val="3"/>
          <c:tx>
            <c:strRef>
              <c:f>Sheet1!$E$1</c:f>
              <c:strCache>
                <c:ptCount val="1"/>
                <c:pt idx="0">
                  <c:v>Strng. Opp.</c:v>
                </c:pt>
              </c:strCache>
            </c:strRef>
          </c:tx>
          <c:spPr>
            <a:solidFill>
              <a:schemeClr val="accent4"/>
            </a:solidFill>
            <a:ln>
              <a:solidFill>
                <a:schemeClr val="tx1"/>
              </a:solidFill>
            </a:ln>
          </c:spPr>
          <c:dLbls>
            <c:dLbl>
              <c:idx val="0"/>
              <c:spPr/>
              <c:txPr>
                <a:bodyPr/>
                <a:lstStyle/>
                <a:p>
                  <a:pPr>
                    <a:defRPr sz="1100">
                      <a:solidFill>
                        <a:schemeClr val="accent3"/>
                      </a:solidFill>
                    </a:defRPr>
                  </a:pPr>
                  <a:endParaRPr lang="en-US"/>
                </a:p>
              </c:txPr>
            </c:dLbl>
            <c:dLbl>
              <c:idx val="1"/>
              <c:spPr/>
              <c:txPr>
                <a:bodyPr/>
                <a:lstStyle/>
                <a:p>
                  <a:pPr>
                    <a:defRPr sz="1100">
                      <a:solidFill>
                        <a:schemeClr val="accent3"/>
                      </a:solidFill>
                    </a:defRPr>
                  </a:pPr>
                  <a:endParaRPr lang="en-US"/>
                </a:p>
              </c:txPr>
            </c:dLbl>
            <c:dLbl>
              <c:idx val="2"/>
              <c:spPr/>
              <c:txPr>
                <a:bodyPr/>
                <a:lstStyle/>
                <a:p>
                  <a:pPr>
                    <a:defRPr sz="1000">
                      <a:solidFill>
                        <a:schemeClr val="accent3"/>
                      </a:solidFill>
                    </a:defRPr>
                  </a:pPr>
                  <a:endParaRPr lang="en-US"/>
                </a:p>
              </c:txPr>
            </c:dLbl>
            <c:dLbl>
              <c:idx val="3"/>
              <c:spPr/>
              <c:txPr>
                <a:bodyPr/>
                <a:lstStyle/>
                <a:p>
                  <a:pPr>
                    <a:defRPr sz="1500">
                      <a:solidFill>
                        <a:schemeClr val="accent3"/>
                      </a:solidFill>
                    </a:defRPr>
                  </a:pPr>
                  <a:endParaRPr lang="en-US"/>
                </a:p>
              </c:txPr>
            </c:dLbl>
            <c:spPr>
              <a:noFill/>
              <a:ln>
                <a:noFill/>
              </a:ln>
              <a:effectLst/>
            </c:spPr>
            <c:txPr>
              <a:bodyPr/>
              <a:lstStyle/>
              <a:p>
                <a:pPr>
                  <a:defRPr sz="1600">
                    <a:solidFill>
                      <a:schemeClr val="accent3"/>
                    </a:solidFill>
                  </a:defRPr>
                </a:pPr>
                <a:endParaRPr lang="en-US"/>
              </a:p>
            </c:txPr>
            <c:showVal val="1"/>
            <c:extLst>
              <c:ext xmlns:c15="http://schemas.microsoft.com/office/drawing/2012/chart" uri="{CE6537A1-D6FC-4f65-9D91-7224C49458BB}">
                <c15:layout/>
                <c15:showLeaderLines val="0"/>
              </c:ext>
            </c:extLst>
          </c:dLbls>
          <c:cat>
            <c:strRef>
              <c:f>Sheet1!$A$2:$A$7</c:f>
              <c:strCache>
                <c:ptCount val="6"/>
                <c:pt idx="0">
                  <c:v>Investing in retraining workers to work in clean energy jobs such as wind and solar</c:v>
                </c:pt>
                <c:pt idx="1">
                  <c:v>Making it more affordable for residents and businesses to install solar power at their homes or businesses</c:v>
                </c:pt>
                <c:pt idx="2">
                  <c:v>Increasing requirements for utilities to invest in energy efficiency improvements in homes and businesses </c:v>
                </c:pt>
                <c:pt idx="3">
                  <c:v>Increasing state government investment in the development of clean, renewable energy sources</c:v>
                </c:pt>
                <c:pt idx="4">
                  <c:v>Closing down older coal-burning power plants and replacing them with greater use of renewable energy and energy efficiency</c:v>
                </c:pt>
                <c:pt idx="5">
                  <c:v>Requiring utilities to double the amount of renewable energy they provide </c:v>
                </c:pt>
              </c:strCache>
            </c:strRef>
          </c:cat>
          <c:val>
            <c:numRef>
              <c:f>Sheet1!$E$2:$E$7</c:f>
              <c:numCache>
                <c:formatCode>0%</c:formatCode>
                <c:ptCount val="6"/>
                <c:pt idx="0">
                  <c:v>7.0000000000000021E-2</c:v>
                </c:pt>
                <c:pt idx="1">
                  <c:v>7.0000000000000021E-2</c:v>
                </c:pt>
                <c:pt idx="2">
                  <c:v>0.05</c:v>
                </c:pt>
                <c:pt idx="3">
                  <c:v>0.11</c:v>
                </c:pt>
                <c:pt idx="4">
                  <c:v>0.2</c:v>
                </c:pt>
                <c:pt idx="5">
                  <c:v>0.15000000000000008</c:v>
                </c:pt>
              </c:numCache>
            </c:numRef>
          </c:val>
        </c:ser>
        <c:ser>
          <c:idx val="4"/>
          <c:order val="4"/>
          <c:tx>
            <c:strRef>
              <c:f>Sheet1!$F$1</c:f>
              <c:strCache>
                <c:ptCount val="1"/>
                <c:pt idx="0">
                  <c:v>DK/NA</c:v>
                </c:pt>
              </c:strCache>
            </c:strRef>
          </c:tx>
          <c:spPr>
            <a:solidFill>
              <a:schemeClr val="accent6"/>
            </a:solidFill>
            <a:ln>
              <a:solidFill>
                <a:schemeClr val="tx1"/>
              </a:solidFill>
            </a:ln>
          </c:spPr>
          <c:dLbls>
            <c:dLbl>
              <c:idx val="5"/>
              <c:spPr/>
              <c:txPr>
                <a:bodyPr/>
                <a:lstStyle/>
                <a:p>
                  <a:pPr>
                    <a:defRPr sz="900"/>
                  </a:pPr>
                  <a:endParaRPr lang="en-US"/>
                </a:p>
              </c:txPr>
              <c:showVal val="1"/>
              <c:extLst>
                <c:ext xmlns:c15="http://schemas.microsoft.com/office/drawing/2012/chart" uri="{CE6537A1-D6FC-4f65-9D91-7224C49458BB}">
                  <c15:layout/>
                </c:ext>
              </c:extLst>
            </c:dLbl>
            <c:delete val="1"/>
            <c:spPr>
              <a:noFill/>
              <a:ln>
                <a:noFill/>
              </a:ln>
              <a:effectLst/>
            </c:spPr>
            <c:extLst>
              <c:ext xmlns:c15="http://schemas.microsoft.com/office/drawing/2012/chart" uri="{CE6537A1-D6FC-4f65-9D91-7224C49458BB}">
                <c15:showLeaderLines val="0"/>
              </c:ext>
            </c:extLst>
          </c:dLbls>
          <c:cat>
            <c:strRef>
              <c:f>Sheet1!$A$2:$A$7</c:f>
              <c:strCache>
                <c:ptCount val="6"/>
                <c:pt idx="0">
                  <c:v>Investing in retraining workers to work in clean energy jobs such as wind and solar</c:v>
                </c:pt>
                <c:pt idx="1">
                  <c:v>Making it more affordable for residents and businesses to install solar power at their homes or businesses</c:v>
                </c:pt>
                <c:pt idx="2">
                  <c:v>Increasing requirements for utilities to invest in energy efficiency improvements in homes and businesses </c:v>
                </c:pt>
                <c:pt idx="3">
                  <c:v>Increasing state government investment in the development of clean, renewable energy sources</c:v>
                </c:pt>
                <c:pt idx="4">
                  <c:v>Closing down older coal-burning power plants and replacing them with greater use of renewable energy and energy efficiency</c:v>
                </c:pt>
                <c:pt idx="5">
                  <c:v>Requiring utilities to double the amount of renewable energy they provide </c:v>
                </c:pt>
              </c:strCache>
            </c:strRef>
          </c:cat>
          <c:val>
            <c:numRef>
              <c:f>Sheet1!$F$2:$F$7</c:f>
              <c:numCache>
                <c:formatCode>0%</c:formatCode>
                <c:ptCount val="6"/>
                <c:pt idx="0">
                  <c:v>1.0000000000000005E-2</c:v>
                </c:pt>
                <c:pt idx="1">
                  <c:v>2.0000000000000011E-2</c:v>
                </c:pt>
                <c:pt idx="2">
                  <c:v>1.0000000000000005E-2</c:v>
                </c:pt>
                <c:pt idx="3">
                  <c:v>2.0000000000000011E-2</c:v>
                </c:pt>
                <c:pt idx="4">
                  <c:v>4.0000000000000022E-2</c:v>
                </c:pt>
                <c:pt idx="5">
                  <c:v>0.05</c:v>
                </c:pt>
              </c:numCache>
            </c:numRef>
          </c:val>
        </c:ser>
        <c:gapWidth val="94"/>
        <c:overlap val="100"/>
        <c:axId val="169020032"/>
        <c:axId val="169030016"/>
      </c:barChart>
      <c:catAx>
        <c:axId val="169020032"/>
        <c:scaling>
          <c:orientation val="maxMin"/>
        </c:scaling>
        <c:axPos val="l"/>
        <c:numFmt formatCode="General" sourceLinked="1"/>
        <c:majorTickMark val="none"/>
        <c:tickLblPos val="nextTo"/>
        <c:spPr>
          <a:ln>
            <a:solidFill>
              <a:schemeClr val="tx1"/>
            </a:solidFill>
          </a:ln>
        </c:spPr>
        <c:txPr>
          <a:bodyPr/>
          <a:lstStyle/>
          <a:p>
            <a:pPr algn="r">
              <a:lnSpc>
                <a:spcPts val="1500"/>
              </a:lnSpc>
              <a:defRPr sz="1550"/>
            </a:pPr>
            <a:endParaRPr lang="en-US"/>
          </a:p>
        </c:txPr>
        <c:crossAx val="169030016"/>
        <c:crosses val="autoZero"/>
        <c:auto val="1"/>
        <c:lblAlgn val="ctr"/>
        <c:lblOffset val="100"/>
      </c:catAx>
      <c:valAx>
        <c:axId val="169030016"/>
        <c:scaling>
          <c:orientation val="minMax"/>
          <c:max val="1"/>
          <c:min val="0"/>
        </c:scaling>
        <c:axPos val="b"/>
        <c:numFmt formatCode="0%" sourceLinked="1"/>
        <c:tickLblPos val="nextTo"/>
        <c:spPr>
          <a:ln>
            <a:solidFill>
              <a:schemeClr val="tx1"/>
            </a:solidFill>
          </a:ln>
        </c:spPr>
        <c:txPr>
          <a:bodyPr/>
          <a:lstStyle/>
          <a:p>
            <a:pPr>
              <a:defRPr sz="1000"/>
            </a:pPr>
            <a:endParaRPr lang="en-US"/>
          </a:p>
        </c:txPr>
        <c:crossAx val="169020032"/>
        <c:crosses val="max"/>
        <c:crossBetween val="between"/>
        <c:majorUnit val="0.2"/>
        <c:minorUnit val="4.0000000000000022E-2"/>
      </c:valAx>
    </c:plotArea>
    <c:legend>
      <c:legendPos val="t"/>
      <c:layout>
        <c:manualLayout>
          <c:xMode val="edge"/>
          <c:yMode val="edge"/>
          <c:x val="0.2809552378241848"/>
          <c:y val="1.918809431628251E-2"/>
          <c:w val="0.68898827749214464"/>
          <c:h val="4.6233486624047457E-2"/>
        </c:manualLayout>
      </c:layout>
      <c:txPr>
        <a:bodyPr/>
        <a:lstStyle/>
        <a:p>
          <a:pPr>
            <a:defRPr sz="1200"/>
          </a:pPr>
          <a:endParaRPr lang="en-US"/>
        </a:p>
      </c:txPr>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6302329896705873"/>
          <c:y val="0.10220430723927566"/>
          <c:w val="0.93395986428232369"/>
          <c:h val="0.83810211137997004"/>
        </c:manualLayout>
      </c:layout>
      <c:barChart>
        <c:barDir val="bar"/>
        <c:grouping val="percentStacked"/>
        <c:ser>
          <c:idx val="0"/>
          <c:order val="0"/>
          <c:tx>
            <c:strRef>
              <c:f>Sheet1!$B$1</c:f>
              <c:strCache>
                <c:ptCount val="1"/>
                <c:pt idx="0">
                  <c:v>Strng. Supp.</c:v>
                </c:pt>
              </c:strCache>
            </c:strRef>
          </c:tx>
          <c:spPr>
            <a:ln>
              <a:solidFill>
                <a:schemeClr val="tx1"/>
              </a:solidFill>
            </a:ln>
          </c:spPr>
          <c:dLbls>
            <c:spPr>
              <a:noFill/>
              <a:ln>
                <a:noFill/>
              </a:ln>
              <a:effectLst/>
            </c:spPr>
            <c:txPr>
              <a:bodyPr/>
              <a:lstStyle/>
              <a:p>
                <a:pPr>
                  <a:defRPr>
                    <a:solidFill>
                      <a:schemeClr val="accent3"/>
                    </a:solidFill>
                  </a:defRPr>
                </a:pPr>
                <a:endParaRPr lang="en-US"/>
              </a:p>
            </c:txPr>
            <c:dLblPos val="ctr"/>
            <c:showVal val="1"/>
            <c:extLst>
              <c:ext xmlns:c15="http://schemas.microsoft.com/office/drawing/2012/chart" uri="{CE6537A1-D6FC-4f65-9D91-7224C49458BB}">
                <c15:layout/>
                <c15:showLeaderLines val="0"/>
              </c:ext>
            </c:extLst>
          </c:dLbls>
          <c:cat>
            <c:strRef>
              <c:f>Sheet1!$A$2:$A$6</c:f>
              <c:strCache>
                <c:ptCount val="5"/>
                <c:pt idx="0">
                  <c:v>^Natural gas</c:v>
                </c:pt>
                <c:pt idx="1">
                  <c:v>Hydropower</c:v>
                </c:pt>
                <c:pt idx="2">
                  <c:v>^Coal</c:v>
                </c:pt>
                <c:pt idx="3">
                  <c:v>Nuclear</c:v>
                </c:pt>
                <c:pt idx="4">
                  <c:v>Biomass</c:v>
                </c:pt>
              </c:strCache>
            </c:strRef>
          </c:cat>
          <c:val>
            <c:numRef>
              <c:f>Sheet1!$B$2:$B$6</c:f>
              <c:numCache>
                <c:formatCode>0%</c:formatCode>
                <c:ptCount val="5"/>
                <c:pt idx="0">
                  <c:v>0.49000000000000016</c:v>
                </c:pt>
                <c:pt idx="1">
                  <c:v>0.37000000000000016</c:v>
                </c:pt>
                <c:pt idx="2">
                  <c:v>0.29000000000000015</c:v>
                </c:pt>
                <c:pt idx="3">
                  <c:v>0.21000000000000008</c:v>
                </c:pt>
                <c:pt idx="4">
                  <c:v>0.13</c:v>
                </c:pt>
              </c:numCache>
            </c:numRef>
          </c:val>
        </c:ser>
        <c:ser>
          <c:idx val="1"/>
          <c:order val="1"/>
          <c:tx>
            <c:strRef>
              <c:f>Sheet1!$C$1</c:f>
              <c:strCache>
                <c:ptCount val="1"/>
                <c:pt idx="0">
                  <c:v>Smwt. Supp.</c:v>
                </c:pt>
              </c:strCache>
            </c:strRef>
          </c:tx>
          <c:spPr>
            <a:ln>
              <a:solidFill>
                <a:schemeClr val="tx1"/>
              </a:solidFill>
            </a:ln>
          </c:spPr>
          <c:dLbls>
            <c:spPr>
              <a:noFill/>
              <a:ln>
                <a:noFill/>
              </a:ln>
              <a:effectLst/>
            </c:spPr>
            <c:dLblPos val="ctr"/>
            <c:showVal val="1"/>
            <c:extLst>
              <c:ext xmlns:c15="http://schemas.microsoft.com/office/drawing/2012/chart" uri="{CE6537A1-D6FC-4f65-9D91-7224C49458BB}">
                <c15:layout/>
                <c15:showLeaderLines val="0"/>
              </c:ext>
            </c:extLst>
          </c:dLbls>
          <c:cat>
            <c:strRef>
              <c:f>Sheet1!$A$2:$A$6</c:f>
              <c:strCache>
                <c:ptCount val="5"/>
                <c:pt idx="0">
                  <c:v>^Natural gas</c:v>
                </c:pt>
                <c:pt idx="1">
                  <c:v>Hydropower</c:v>
                </c:pt>
                <c:pt idx="2">
                  <c:v>^Coal</c:v>
                </c:pt>
                <c:pt idx="3">
                  <c:v>Nuclear</c:v>
                </c:pt>
                <c:pt idx="4">
                  <c:v>Biomass</c:v>
                </c:pt>
              </c:strCache>
            </c:strRef>
          </c:cat>
          <c:val>
            <c:numRef>
              <c:f>Sheet1!$C$2:$C$6</c:f>
              <c:numCache>
                <c:formatCode>0%</c:formatCode>
                <c:ptCount val="5"/>
                <c:pt idx="0">
                  <c:v>0.39000000000000018</c:v>
                </c:pt>
                <c:pt idx="1">
                  <c:v>0.45</c:v>
                </c:pt>
                <c:pt idx="2">
                  <c:v>0.36000000000000015</c:v>
                </c:pt>
                <c:pt idx="3">
                  <c:v>0.32000000000000017</c:v>
                </c:pt>
                <c:pt idx="4">
                  <c:v>0.32000000000000017</c:v>
                </c:pt>
              </c:numCache>
            </c:numRef>
          </c:val>
        </c:ser>
        <c:ser>
          <c:idx val="2"/>
          <c:order val="2"/>
          <c:tx>
            <c:strRef>
              <c:f>Sheet1!$D$1</c:f>
              <c:strCache>
                <c:ptCount val="1"/>
                <c:pt idx="0">
                  <c:v>Smwt. Opp.</c:v>
                </c:pt>
              </c:strCache>
            </c:strRef>
          </c:tx>
          <c:spPr>
            <a:solidFill>
              <a:schemeClr val="accent5"/>
            </a:solidFill>
            <a:ln>
              <a:solidFill>
                <a:schemeClr val="tx1"/>
              </a:solidFill>
            </a:ln>
          </c:spPr>
          <c:dLbls>
            <c:dLbl>
              <c:idx val="0"/>
              <c:spPr/>
              <c:txPr>
                <a:bodyPr/>
                <a:lstStyle/>
                <a:p>
                  <a:pPr>
                    <a:defRPr sz="1600"/>
                  </a:pPr>
                  <a:endParaRPr lang="en-US"/>
                </a:p>
              </c:txPr>
            </c:dLbl>
            <c:spPr>
              <a:noFill/>
              <a:ln>
                <a:noFill/>
              </a:ln>
              <a:effectLst/>
            </c:spPr>
            <c:dLblPos val="ctr"/>
            <c:showVal val="1"/>
            <c:extLst>
              <c:ext xmlns:c15="http://schemas.microsoft.com/office/drawing/2012/chart" uri="{CE6537A1-D6FC-4f65-9D91-7224C49458BB}">
                <c15:layout/>
                <c15:showLeaderLines val="0"/>
              </c:ext>
            </c:extLst>
          </c:dLbls>
          <c:cat>
            <c:strRef>
              <c:f>Sheet1!$A$2:$A$6</c:f>
              <c:strCache>
                <c:ptCount val="5"/>
                <c:pt idx="0">
                  <c:v>^Natural gas</c:v>
                </c:pt>
                <c:pt idx="1">
                  <c:v>Hydropower</c:v>
                </c:pt>
                <c:pt idx="2">
                  <c:v>^Coal</c:v>
                </c:pt>
                <c:pt idx="3">
                  <c:v>Nuclear</c:v>
                </c:pt>
                <c:pt idx="4">
                  <c:v>Biomass</c:v>
                </c:pt>
              </c:strCache>
            </c:strRef>
          </c:cat>
          <c:val>
            <c:numRef>
              <c:f>Sheet1!$D$2:$D$6</c:f>
              <c:numCache>
                <c:formatCode>0%</c:formatCode>
                <c:ptCount val="5"/>
                <c:pt idx="0">
                  <c:v>6.0000000000000026E-2</c:v>
                </c:pt>
                <c:pt idx="1">
                  <c:v>7.0000000000000021E-2</c:v>
                </c:pt>
                <c:pt idx="2">
                  <c:v>0.2</c:v>
                </c:pt>
                <c:pt idx="3">
                  <c:v>0.2</c:v>
                </c:pt>
                <c:pt idx="4">
                  <c:v>7.0000000000000021E-2</c:v>
                </c:pt>
              </c:numCache>
            </c:numRef>
          </c:val>
        </c:ser>
        <c:ser>
          <c:idx val="3"/>
          <c:order val="3"/>
          <c:tx>
            <c:strRef>
              <c:f>Sheet1!$E$1</c:f>
              <c:strCache>
                <c:ptCount val="1"/>
                <c:pt idx="0">
                  <c:v>Strng. Opp.</c:v>
                </c:pt>
              </c:strCache>
            </c:strRef>
          </c:tx>
          <c:spPr>
            <a:ln>
              <a:solidFill>
                <a:schemeClr val="tx1"/>
              </a:solidFill>
            </a:ln>
          </c:spP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spPr>
              <a:noFill/>
              <a:ln>
                <a:noFill/>
              </a:ln>
              <a:effectLst/>
            </c:spPr>
            <c:txPr>
              <a:bodyPr/>
              <a:lstStyle/>
              <a:p>
                <a:pPr>
                  <a:defRPr sz="1600">
                    <a:solidFill>
                      <a:schemeClr val="accent3"/>
                    </a:solidFill>
                  </a:defRPr>
                </a:pPr>
                <a:endParaRPr lang="en-US"/>
              </a:p>
            </c:txPr>
            <c:dLblPos val="ctr"/>
            <c:showVal val="1"/>
            <c:extLst>
              <c:ext xmlns:c15="http://schemas.microsoft.com/office/drawing/2012/chart" uri="{CE6537A1-D6FC-4f65-9D91-7224C49458BB}">
                <c15:layout/>
                <c15:showLeaderLines val="0"/>
              </c:ext>
            </c:extLst>
          </c:dLbls>
          <c:cat>
            <c:strRef>
              <c:f>Sheet1!$A$2:$A$6</c:f>
              <c:strCache>
                <c:ptCount val="5"/>
                <c:pt idx="0">
                  <c:v>^Natural gas</c:v>
                </c:pt>
                <c:pt idx="1">
                  <c:v>Hydropower</c:v>
                </c:pt>
                <c:pt idx="2">
                  <c:v>^Coal</c:v>
                </c:pt>
                <c:pt idx="3">
                  <c:v>Nuclear</c:v>
                </c:pt>
                <c:pt idx="4">
                  <c:v>Biomass</c:v>
                </c:pt>
              </c:strCache>
            </c:strRef>
          </c:cat>
          <c:val>
            <c:numRef>
              <c:f>Sheet1!$E$2:$E$6</c:f>
              <c:numCache>
                <c:formatCode>0%</c:formatCode>
                <c:ptCount val="5"/>
                <c:pt idx="0">
                  <c:v>3.0000000000000002E-2</c:v>
                </c:pt>
                <c:pt idx="1">
                  <c:v>0</c:v>
                </c:pt>
                <c:pt idx="2">
                  <c:v>0.12000000000000002</c:v>
                </c:pt>
                <c:pt idx="3">
                  <c:v>0.23</c:v>
                </c:pt>
                <c:pt idx="4">
                  <c:v>6.0000000000000026E-2</c:v>
                </c:pt>
              </c:numCache>
            </c:numRef>
          </c:val>
        </c:ser>
        <c:ser>
          <c:idx val="4"/>
          <c:order val="4"/>
          <c:tx>
            <c:strRef>
              <c:f>Sheet1!$F$1</c:f>
              <c:strCache>
                <c:ptCount val="1"/>
                <c:pt idx="0">
                  <c:v>DK/NA</c:v>
                </c:pt>
              </c:strCache>
            </c:strRef>
          </c:tx>
          <c:spPr>
            <a:solidFill>
              <a:schemeClr val="accent6"/>
            </a:solidFill>
            <a:ln>
              <a:solidFill>
                <a:schemeClr val="tx1"/>
              </a:solidFill>
            </a:ln>
          </c:spPr>
          <c:dLbls>
            <c:dLbl>
              <c:idx val="0"/>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spPr/>
              <c:txPr>
                <a:bodyPr/>
                <a:lstStyle/>
                <a:p>
                  <a:pPr>
                    <a:defRPr sz="1400"/>
                  </a:pPr>
                  <a:endParaRPr lang="en-US"/>
                </a:p>
              </c:txPr>
            </c:dLbl>
            <c:spPr>
              <a:noFill/>
              <a:ln>
                <a:noFill/>
              </a:ln>
              <a:effectLst/>
            </c:spPr>
            <c:dLblPos val="ctr"/>
            <c:showVal val="1"/>
            <c:extLst>
              <c:ext xmlns:c15="http://schemas.microsoft.com/office/drawing/2012/chart" uri="{CE6537A1-D6FC-4f65-9D91-7224C49458BB}">
                <c15:layout/>
                <c15:showLeaderLines val="0"/>
              </c:ext>
            </c:extLst>
          </c:dLbls>
          <c:cat>
            <c:strRef>
              <c:f>Sheet1!$A$2:$A$6</c:f>
              <c:strCache>
                <c:ptCount val="5"/>
                <c:pt idx="0">
                  <c:v>^Natural gas</c:v>
                </c:pt>
                <c:pt idx="1">
                  <c:v>Hydropower</c:v>
                </c:pt>
                <c:pt idx="2">
                  <c:v>^Coal</c:v>
                </c:pt>
                <c:pt idx="3">
                  <c:v>Nuclear</c:v>
                </c:pt>
                <c:pt idx="4">
                  <c:v>Biomass</c:v>
                </c:pt>
              </c:strCache>
            </c:strRef>
          </c:cat>
          <c:val>
            <c:numRef>
              <c:f>Sheet1!$F$2:$F$6</c:f>
              <c:numCache>
                <c:formatCode>0%</c:formatCode>
                <c:ptCount val="5"/>
                <c:pt idx="0">
                  <c:v>2.0000000000000011E-2</c:v>
                </c:pt>
                <c:pt idx="1">
                  <c:v>0.11</c:v>
                </c:pt>
                <c:pt idx="2">
                  <c:v>3.0000000000000002E-2</c:v>
                </c:pt>
                <c:pt idx="3">
                  <c:v>0.05</c:v>
                </c:pt>
                <c:pt idx="4">
                  <c:v>0.42000000000000015</c:v>
                </c:pt>
              </c:numCache>
            </c:numRef>
          </c:val>
        </c:ser>
        <c:dLbls>
          <c:showVal val="1"/>
        </c:dLbls>
        <c:gapWidth val="31"/>
        <c:overlap val="100"/>
        <c:axId val="146744448"/>
        <c:axId val="146745984"/>
      </c:barChart>
      <c:catAx>
        <c:axId val="146744448"/>
        <c:scaling>
          <c:orientation val="maxMin"/>
        </c:scaling>
        <c:axPos val="l"/>
        <c:numFmt formatCode="General" sourceLinked="1"/>
        <c:majorTickMark val="none"/>
        <c:tickLblPos val="nextTo"/>
        <c:spPr>
          <a:ln>
            <a:solidFill>
              <a:schemeClr val="tx1"/>
            </a:solidFill>
          </a:ln>
        </c:spPr>
        <c:crossAx val="146745984"/>
        <c:crosses val="autoZero"/>
        <c:auto val="1"/>
        <c:lblAlgn val="ctr"/>
        <c:lblOffset val="100"/>
      </c:catAx>
      <c:valAx>
        <c:axId val="146745984"/>
        <c:scaling>
          <c:orientation val="minMax"/>
          <c:max val="1"/>
          <c:min val="0"/>
        </c:scaling>
        <c:axPos val="b"/>
        <c:numFmt formatCode="0%" sourceLinked="1"/>
        <c:tickLblPos val="nextTo"/>
        <c:spPr>
          <a:ln>
            <a:solidFill>
              <a:schemeClr val="tx1"/>
            </a:solidFill>
          </a:ln>
        </c:spPr>
        <c:txPr>
          <a:bodyPr/>
          <a:lstStyle/>
          <a:p>
            <a:pPr>
              <a:defRPr sz="1000"/>
            </a:pPr>
            <a:endParaRPr lang="en-US"/>
          </a:p>
        </c:txPr>
        <c:crossAx val="146744448"/>
        <c:crosses val="max"/>
        <c:crossBetween val="between"/>
        <c:majorUnit val="0.2"/>
        <c:minorUnit val="4.0000000000000022E-2"/>
      </c:valAx>
    </c:plotArea>
    <c:legend>
      <c:legendPos val="t"/>
      <c:layout>
        <c:manualLayout>
          <c:xMode val="edge"/>
          <c:yMode val="edge"/>
          <c:x val="0.18041714819601495"/>
          <c:y val="2.145775128076708E-2"/>
          <c:w val="0.77329782170944261"/>
          <c:h val="6.247198604884116E-2"/>
        </c:manualLayout>
      </c:layout>
      <c:txPr>
        <a:bodyPr/>
        <a:lstStyle/>
        <a:p>
          <a:pPr>
            <a:defRPr sz="1300"/>
          </a:pPr>
          <a:endParaRPr lang="en-US"/>
        </a:p>
      </c:txPr>
    </c:legend>
    <c:plotVisOnly val="1"/>
    <c:dispBlanksAs val="gap"/>
  </c:chart>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52767230434076118"/>
          <c:y val="2.0938045535005802E-2"/>
          <c:w val="0.43806969564271442"/>
          <c:h val="0.91427451970544316"/>
        </c:manualLayout>
      </c:layout>
      <c:barChart>
        <c:barDir val="bar"/>
        <c:grouping val="clustered"/>
        <c:ser>
          <c:idx val="0"/>
          <c:order val="0"/>
          <c:tx>
            <c:strRef>
              <c:f>Sheet1!$B$1</c:f>
              <c:strCache>
                <c:ptCount val="1"/>
                <c:pt idx="0">
                  <c:v>q21c</c:v>
                </c:pt>
              </c:strCache>
            </c:strRef>
          </c:tx>
          <c:spPr>
            <a:solidFill>
              <a:schemeClr val="accent1"/>
            </a:solidFill>
            <a:ln>
              <a:solidFill>
                <a:schemeClr val="tx1"/>
              </a:solidFill>
            </a:ln>
          </c:spPr>
          <c:dPt>
            <c:idx val="1"/>
            <c:spPr>
              <a:solidFill>
                <a:schemeClr val="accent4"/>
              </a:solidFill>
              <a:ln>
                <a:solidFill>
                  <a:schemeClr val="tx1"/>
                </a:solidFill>
              </a:ln>
            </c:spPr>
          </c:dPt>
          <c:dPt>
            <c:idx val="2"/>
            <c:spPr>
              <a:solidFill>
                <a:schemeClr val="accent6"/>
              </a:solidFill>
              <a:ln>
                <a:solidFill>
                  <a:schemeClr val="tx1"/>
                </a:solidFill>
              </a:ln>
            </c:spPr>
          </c:dPt>
          <c:dPt>
            <c:idx val="4"/>
            <c:spPr>
              <a:solidFill>
                <a:schemeClr val="accent6"/>
              </a:solidFill>
              <a:ln>
                <a:solidFill>
                  <a:schemeClr val="tx1"/>
                </a:solidFill>
              </a:ln>
            </c:spPr>
          </c:dPt>
          <c:dLbls>
            <c:spPr>
              <a:noFill/>
              <a:ln>
                <a:noFill/>
              </a:ln>
              <a:effectLst/>
            </c:spPr>
            <c:txPr>
              <a:bodyPr/>
              <a:lstStyle/>
              <a:p>
                <a:pPr>
                  <a:defRPr>
                    <a:solidFill>
                      <a:schemeClr val="tx1"/>
                    </a:solidFill>
                  </a:defRPr>
                </a:pPr>
                <a:endParaRPr lang="en-US"/>
              </a:p>
            </c:txPr>
            <c:showVal val="1"/>
            <c:extLst>
              <c:ext xmlns:c15="http://schemas.microsoft.com/office/drawing/2012/chart" uri="{CE6537A1-D6FC-4f65-9D91-7224C49458BB}">
                <c15:layout/>
                <c15:showLeaderLines val="0"/>
              </c:ext>
            </c:extLst>
          </c:dLbls>
          <c:cat>
            <c:strRef>
              <c:f>Sheet1!$A$2:$A$4</c:f>
              <c:strCache>
                <c:ptCount val="3"/>
                <c:pt idx="0">
                  <c:v>A candidate who says requiring electric utilities to help customers increase energy efficiency will reduce air pollution and will save ratepayers money</c:v>
                </c:pt>
                <c:pt idx="1">
                  <c:v>A candidate who says requiring electric utilities to help customers increase energy efficiency is a “hidden tax” that will cost ratepayers money</c:v>
                </c:pt>
                <c:pt idx="2">
                  <c:v>Both/Neither/DK/NA</c:v>
                </c:pt>
              </c:strCache>
            </c:strRef>
          </c:cat>
          <c:val>
            <c:numRef>
              <c:f>Sheet1!$B$2:$B$4</c:f>
              <c:numCache>
                <c:formatCode>0%</c:formatCode>
                <c:ptCount val="3"/>
                <c:pt idx="0">
                  <c:v>0.69000000000000028</c:v>
                </c:pt>
                <c:pt idx="1">
                  <c:v>0.23</c:v>
                </c:pt>
                <c:pt idx="2">
                  <c:v>8.0000000000000043E-2</c:v>
                </c:pt>
              </c:numCache>
            </c:numRef>
          </c:val>
        </c:ser>
        <c:dLbls>
          <c:showVal val="1"/>
        </c:dLbls>
        <c:gapWidth val="30"/>
        <c:axId val="176996736"/>
        <c:axId val="176998272"/>
      </c:barChart>
      <c:catAx>
        <c:axId val="176996736"/>
        <c:scaling>
          <c:orientation val="maxMin"/>
        </c:scaling>
        <c:axPos val="l"/>
        <c:numFmt formatCode="General" sourceLinked="1"/>
        <c:majorTickMark val="none"/>
        <c:tickLblPos val="nextTo"/>
        <c:spPr>
          <a:ln>
            <a:solidFill>
              <a:schemeClr val="tx1"/>
            </a:solidFill>
          </a:ln>
        </c:spPr>
        <c:txPr>
          <a:bodyPr/>
          <a:lstStyle/>
          <a:p>
            <a:pPr algn="r">
              <a:defRPr sz="1700"/>
            </a:pPr>
            <a:endParaRPr lang="en-US"/>
          </a:p>
        </c:txPr>
        <c:crossAx val="176998272"/>
        <c:crosses val="autoZero"/>
        <c:auto val="1"/>
        <c:lblAlgn val="ctr"/>
        <c:lblOffset val="100"/>
      </c:catAx>
      <c:valAx>
        <c:axId val="176998272"/>
        <c:scaling>
          <c:orientation val="minMax"/>
          <c:max val="0.75000000000000044"/>
          <c:min val="0"/>
        </c:scaling>
        <c:axPos val="b"/>
        <c:numFmt formatCode="0%" sourceLinked="1"/>
        <c:tickLblPos val="nextTo"/>
        <c:spPr>
          <a:ln>
            <a:solidFill>
              <a:schemeClr val="tx1"/>
            </a:solidFill>
          </a:ln>
        </c:spPr>
        <c:txPr>
          <a:bodyPr/>
          <a:lstStyle/>
          <a:p>
            <a:pPr>
              <a:defRPr sz="1000"/>
            </a:pPr>
            <a:endParaRPr lang="en-US"/>
          </a:p>
        </c:txPr>
        <c:crossAx val="176996736"/>
        <c:crosses val="max"/>
        <c:crossBetween val="between"/>
        <c:majorUnit val="0.15000000000000011"/>
      </c:valAx>
    </c:plotArea>
    <c:plotVisOnly val="1"/>
    <c:dispBlanksAs val="gap"/>
  </c:chart>
  <c:txPr>
    <a:bodyPr/>
    <a:lstStyle/>
    <a:p>
      <a:pPr>
        <a:defRPr sz="1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52767230434076118"/>
          <c:y val="2.0938045535005802E-2"/>
          <c:w val="0.40589061204705151"/>
          <c:h val="0.91427451970544316"/>
        </c:manualLayout>
      </c:layout>
      <c:barChart>
        <c:barDir val="bar"/>
        <c:grouping val="clustered"/>
        <c:ser>
          <c:idx val="0"/>
          <c:order val="0"/>
          <c:tx>
            <c:strRef>
              <c:f>Sheet1!$B$1</c:f>
              <c:strCache>
                <c:ptCount val="1"/>
                <c:pt idx="0">
                  <c:v>q21b</c:v>
                </c:pt>
              </c:strCache>
            </c:strRef>
          </c:tx>
          <c:spPr>
            <a:solidFill>
              <a:schemeClr val="accent1"/>
            </a:solidFill>
            <a:ln>
              <a:solidFill>
                <a:schemeClr val="tx1"/>
              </a:solidFill>
            </a:ln>
          </c:spPr>
          <c:dPt>
            <c:idx val="1"/>
            <c:spPr>
              <a:solidFill>
                <a:schemeClr val="accent4"/>
              </a:solidFill>
              <a:ln>
                <a:solidFill>
                  <a:schemeClr val="tx1"/>
                </a:solidFill>
              </a:ln>
            </c:spPr>
          </c:dPt>
          <c:dPt>
            <c:idx val="2"/>
            <c:spPr>
              <a:solidFill>
                <a:schemeClr val="accent6"/>
              </a:solidFill>
              <a:ln>
                <a:solidFill>
                  <a:schemeClr val="tx1"/>
                </a:solidFill>
              </a:ln>
            </c:spPr>
          </c:dPt>
          <c:dPt>
            <c:idx val="4"/>
            <c:spPr>
              <a:solidFill>
                <a:schemeClr val="accent6"/>
              </a:solidFill>
              <a:ln>
                <a:solidFill>
                  <a:schemeClr val="tx1"/>
                </a:solidFill>
              </a:ln>
            </c:spPr>
          </c:dPt>
          <c:dLbls>
            <c:spPr>
              <a:noFill/>
              <a:ln>
                <a:noFill/>
              </a:ln>
              <a:effectLst/>
            </c:spPr>
            <c:txPr>
              <a:bodyPr/>
              <a:lstStyle/>
              <a:p>
                <a:pPr>
                  <a:defRPr>
                    <a:solidFill>
                      <a:schemeClr val="tx1"/>
                    </a:solidFill>
                  </a:defRPr>
                </a:pPr>
                <a:endParaRPr lang="en-US"/>
              </a:p>
            </c:txPr>
            <c:showVal val="1"/>
            <c:extLst>
              <c:ext xmlns:c15="http://schemas.microsoft.com/office/drawing/2012/chart" uri="{CE6537A1-D6FC-4f65-9D91-7224C49458BB}">
                <c15:layout/>
                <c15:showLeaderLines val="0"/>
              </c:ext>
            </c:extLst>
          </c:dLbls>
          <c:cat>
            <c:strRef>
              <c:f>Sheet1!$A$2:$A$4</c:f>
              <c:strCache>
                <c:ptCount val="3"/>
                <c:pt idx="0">
                  <c:v>A candidate who wants to promote more use of clean, renewable energy – like wind and solar power – in Ohio</c:v>
                </c:pt>
                <c:pt idx="1">
                  <c:v>A candidate who wants to continue to rely on coal, natural gas or nuclear power to meet Ohio's energy needs</c:v>
                </c:pt>
                <c:pt idx="2">
                  <c:v>Both/Neither/DK/NA</c:v>
                </c:pt>
              </c:strCache>
            </c:strRef>
          </c:cat>
          <c:val>
            <c:numRef>
              <c:f>Sheet1!$B$2:$B$4</c:f>
              <c:numCache>
                <c:formatCode>0%</c:formatCode>
                <c:ptCount val="3"/>
                <c:pt idx="0">
                  <c:v>0.64000000000000035</c:v>
                </c:pt>
                <c:pt idx="1">
                  <c:v>0.31000000000000016</c:v>
                </c:pt>
                <c:pt idx="2">
                  <c:v>0.05</c:v>
                </c:pt>
              </c:numCache>
            </c:numRef>
          </c:val>
        </c:ser>
        <c:dLbls>
          <c:showVal val="1"/>
        </c:dLbls>
        <c:gapWidth val="30"/>
        <c:axId val="177105536"/>
        <c:axId val="177115520"/>
      </c:barChart>
      <c:catAx>
        <c:axId val="177105536"/>
        <c:scaling>
          <c:orientation val="maxMin"/>
        </c:scaling>
        <c:axPos val="l"/>
        <c:numFmt formatCode="General" sourceLinked="1"/>
        <c:majorTickMark val="none"/>
        <c:tickLblPos val="nextTo"/>
        <c:spPr>
          <a:ln>
            <a:solidFill>
              <a:schemeClr val="tx1"/>
            </a:solidFill>
          </a:ln>
        </c:spPr>
        <c:txPr>
          <a:bodyPr/>
          <a:lstStyle/>
          <a:p>
            <a:pPr algn="r">
              <a:defRPr sz="1800"/>
            </a:pPr>
            <a:endParaRPr lang="en-US"/>
          </a:p>
        </c:txPr>
        <c:crossAx val="177115520"/>
        <c:crosses val="autoZero"/>
        <c:auto val="1"/>
        <c:lblAlgn val="ctr"/>
        <c:lblOffset val="100"/>
      </c:catAx>
      <c:valAx>
        <c:axId val="177115520"/>
        <c:scaling>
          <c:orientation val="minMax"/>
          <c:max val="0.75000000000000044"/>
          <c:min val="0"/>
        </c:scaling>
        <c:axPos val="b"/>
        <c:numFmt formatCode="0%" sourceLinked="1"/>
        <c:tickLblPos val="nextTo"/>
        <c:spPr>
          <a:ln>
            <a:solidFill>
              <a:schemeClr val="tx1"/>
            </a:solidFill>
          </a:ln>
        </c:spPr>
        <c:txPr>
          <a:bodyPr/>
          <a:lstStyle/>
          <a:p>
            <a:pPr>
              <a:defRPr sz="1000"/>
            </a:pPr>
            <a:endParaRPr lang="en-US"/>
          </a:p>
        </c:txPr>
        <c:crossAx val="177105536"/>
        <c:crosses val="max"/>
        <c:crossBetween val="between"/>
        <c:majorUnit val="0.15000000000000011"/>
      </c:valAx>
    </c:plotArea>
    <c:plotVisOnly val="1"/>
    <c:dispBlanksAs val="gap"/>
  </c:chart>
  <c:txPr>
    <a:bodyPr/>
    <a:lstStyle/>
    <a:p>
      <a:pPr>
        <a:defRPr sz="18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5.1719643092730291E-2"/>
          <c:y val="0.12354089638989448"/>
          <c:w val="0.93395986428232369"/>
          <c:h val="0.72251125022191687"/>
        </c:manualLayout>
      </c:layout>
      <c:barChart>
        <c:barDir val="col"/>
        <c:grouping val="clustered"/>
        <c:ser>
          <c:idx val="0"/>
          <c:order val="0"/>
          <c:tx>
            <c:strRef>
              <c:f>Sheet1!$B$1</c:f>
              <c:strCache>
                <c:ptCount val="1"/>
                <c:pt idx="0">
                  <c:v>More Renewables</c:v>
                </c:pt>
              </c:strCache>
            </c:strRef>
          </c:tx>
          <c:spPr>
            <a:solidFill>
              <a:schemeClr val="accent1"/>
            </a:solidFill>
            <a:ln>
              <a:solidFill>
                <a:schemeClr val="tx1"/>
              </a:solidFill>
            </a:ln>
          </c:spPr>
          <c:dLbls>
            <c:spPr>
              <a:noFill/>
              <a:ln>
                <a:noFill/>
              </a:ln>
              <a:effectLst/>
            </c:spPr>
            <c:txPr>
              <a:bodyPr rot="-4500000" vert="horz" wrap="square" lIns="38100" tIns="19050" rIns="38100" bIns="19050" anchor="ctr">
                <a:spAutoFit/>
              </a:bodyPr>
              <a:lstStyle/>
              <a:p>
                <a:pPr>
                  <a:defRPr sz="1600"/>
                </a:pPr>
                <a:endParaRPr lang="en-US"/>
              </a:p>
            </c:txPr>
            <c:dLblPos val="outEnd"/>
            <c:showVal val="1"/>
            <c:extLst>
              <c:ext xmlns:c15="http://schemas.microsoft.com/office/drawing/2012/chart" uri="{CE6537A1-D6FC-4f65-9D91-7224C49458BB}">
                <c15:layout/>
                <c15:showLeaderLines val="1"/>
              </c:ext>
            </c:extLst>
          </c:dLbls>
          <c:cat>
            <c:strRef>
              <c:f>Sheet1!$A$2:$A$4</c:f>
              <c:strCache>
                <c:ptCount val="3"/>
                <c:pt idx="0">
                  <c:v>Democrats</c:v>
                </c:pt>
                <c:pt idx="1">
                  <c:v>Independents</c:v>
                </c:pt>
                <c:pt idx="2">
                  <c:v>Republicans</c:v>
                </c:pt>
              </c:strCache>
            </c:strRef>
          </c:cat>
          <c:val>
            <c:numRef>
              <c:f>Sheet1!$B$2:$B$4</c:f>
              <c:numCache>
                <c:formatCode>0%</c:formatCode>
                <c:ptCount val="3"/>
                <c:pt idx="0">
                  <c:v>0.82000000000000028</c:v>
                </c:pt>
                <c:pt idx="1">
                  <c:v>0.61000000000000032</c:v>
                </c:pt>
                <c:pt idx="2">
                  <c:v>0.47000000000000008</c:v>
                </c:pt>
              </c:numCache>
            </c:numRef>
          </c:val>
        </c:ser>
        <c:ser>
          <c:idx val="1"/>
          <c:order val="1"/>
          <c:tx>
            <c:strRef>
              <c:f>Sheet1!$C$1</c:f>
              <c:strCache>
                <c:ptCount val="1"/>
                <c:pt idx="0">
                  <c:v>Traditional Sources</c:v>
                </c:pt>
              </c:strCache>
            </c:strRef>
          </c:tx>
          <c:spPr>
            <a:solidFill>
              <a:schemeClr val="accent4"/>
            </a:solidFill>
            <a:ln>
              <a:solidFill>
                <a:schemeClr val="tx1"/>
              </a:solidFill>
            </a:ln>
          </c:spPr>
          <c:dLbls>
            <c:spPr>
              <a:noFill/>
              <a:ln>
                <a:noFill/>
              </a:ln>
              <a:effectLst/>
            </c:spPr>
            <c:txPr>
              <a:bodyPr rot="-4500000" vert="horz" wrap="square" lIns="38100" tIns="19050" rIns="38100" bIns="19050" anchor="ctr">
                <a:spAutoFit/>
              </a:bodyPr>
              <a:lstStyle/>
              <a:p>
                <a:pPr>
                  <a:defRPr sz="1600"/>
                </a:pPr>
                <a:endParaRPr lang="en-US"/>
              </a:p>
            </c:txPr>
            <c:dLblPos val="outEnd"/>
            <c:showVal val="1"/>
            <c:extLst>
              <c:ext xmlns:c15="http://schemas.microsoft.com/office/drawing/2012/chart" uri="{CE6537A1-D6FC-4f65-9D91-7224C49458BB}">
                <c15:layout/>
                <c15:showLeaderLines val="1"/>
              </c:ext>
            </c:extLst>
          </c:dLbls>
          <c:cat>
            <c:strRef>
              <c:f>Sheet1!$A$2:$A$4</c:f>
              <c:strCache>
                <c:ptCount val="3"/>
                <c:pt idx="0">
                  <c:v>Democrats</c:v>
                </c:pt>
                <c:pt idx="1">
                  <c:v>Independents</c:v>
                </c:pt>
                <c:pt idx="2">
                  <c:v>Republicans</c:v>
                </c:pt>
              </c:strCache>
            </c:strRef>
          </c:cat>
          <c:val>
            <c:numRef>
              <c:f>Sheet1!$C$2:$C$4</c:f>
              <c:numCache>
                <c:formatCode>0%</c:formatCode>
                <c:ptCount val="3"/>
                <c:pt idx="0">
                  <c:v>0.15000000000000008</c:v>
                </c:pt>
                <c:pt idx="1">
                  <c:v>0.33000000000000024</c:v>
                </c:pt>
                <c:pt idx="2">
                  <c:v>0.47000000000000008</c:v>
                </c:pt>
              </c:numCache>
            </c:numRef>
          </c:val>
        </c:ser>
        <c:ser>
          <c:idx val="2"/>
          <c:order val="2"/>
          <c:tx>
            <c:strRef>
              <c:f>Sheet1!$D$1</c:f>
              <c:strCache>
                <c:ptCount val="1"/>
                <c:pt idx="0">
                  <c:v>Both/Neither/DK/NA</c:v>
                </c:pt>
              </c:strCache>
            </c:strRef>
          </c:tx>
          <c:spPr>
            <a:solidFill>
              <a:schemeClr val="accent6"/>
            </a:solidFill>
            <a:ln>
              <a:solidFill>
                <a:schemeClr val="tx1"/>
              </a:solidFill>
            </a:ln>
          </c:spPr>
          <c:dLbls>
            <c:spPr>
              <a:noFill/>
              <a:ln>
                <a:noFill/>
              </a:ln>
              <a:effectLst/>
            </c:spPr>
            <c:txPr>
              <a:bodyPr rot="-4500000" vert="horz" wrap="square" lIns="38100" tIns="19050" rIns="38100" bIns="19050" anchor="ctr">
                <a:spAutoFit/>
              </a:bodyPr>
              <a:lstStyle/>
              <a:p>
                <a:pPr>
                  <a:defRPr sz="1600"/>
                </a:pPr>
                <a:endParaRPr lang="en-US"/>
              </a:p>
            </c:txPr>
            <c:dLblPos val="outEnd"/>
            <c:showVal val="1"/>
            <c:extLst>
              <c:ext xmlns:c15="http://schemas.microsoft.com/office/drawing/2012/chart" uri="{CE6537A1-D6FC-4f65-9D91-7224C49458BB}">
                <c15:layout/>
                <c15:showLeaderLines val="1"/>
              </c:ext>
            </c:extLst>
          </c:dLbls>
          <c:cat>
            <c:strRef>
              <c:f>Sheet1!$A$2:$A$4</c:f>
              <c:strCache>
                <c:ptCount val="3"/>
                <c:pt idx="0">
                  <c:v>Democrats</c:v>
                </c:pt>
                <c:pt idx="1">
                  <c:v>Independents</c:v>
                </c:pt>
                <c:pt idx="2">
                  <c:v>Republicans</c:v>
                </c:pt>
              </c:strCache>
            </c:strRef>
          </c:cat>
          <c:val>
            <c:numRef>
              <c:f>Sheet1!$D$2:$D$4</c:f>
              <c:numCache>
                <c:formatCode>0%</c:formatCode>
                <c:ptCount val="3"/>
                <c:pt idx="0">
                  <c:v>3.0000000000000002E-2</c:v>
                </c:pt>
                <c:pt idx="1">
                  <c:v>6.0000000000000026E-2</c:v>
                </c:pt>
                <c:pt idx="2">
                  <c:v>7.0000000000000021E-2</c:v>
                </c:pt>
              </c:numCache>
            </c:numRef>
          </c:val>
        </c:ser>
        <c:dLbls>
          <c:showVal val="1"/>
        </c:dLbls>
        <c:gapWidth val="61"/>
        <c:axId val="177183360"/>
        <c:axId val="177197440"/>
      </c:barChart>
      <c:catAx>
        <c:axId val="177183360"/>
        <c:scaling>
          <c:orientation val="minMax"/>
        </c:scaling>
        <c:axPos val="b"/>
        <c:numFmt formatCode="General" sourceLinked="1"/>
        <c:majorTickMark val="none"/>
        <c:tickLblPos val="nextTo"/>
        <c:spPr>
          <a:ln>
            <a:solidFill>
              <a:schemeClr val="tx1"/>
            </a:solidFill>
          </a:ln>
        </c:spPr>
        <c:txPr>
          <a:bodyPr/>
          <a:lstStyle/>
          <a:p>
            <a:pPr>
              <a:defRPr sz="1800"/>
            </a:pPr>
            <a:endParaRPr lang="en-US"/>
          </a:p>
        </c:txPr>
        <c:crossAx val="177197440"/>
        <c:crosses val="autoZero"/>
        <c:auto val="1"/>
        <c:lblAlgn val="ctr"/>
        <c:lblOffset val="100"/>
      </c:catAx>
      <c:valAx>
        <c:axId val="177197440"/>
        <c:scaling>
          <c:orientation val="minMax"/>
          <c:max val="1"/>
          <c:min val="0"/>
        </c:scaling>
        <c:axPos val="l"/>
        <c:numFmt formatCode="0%" sourceLinked="1"/>
        <c:tickLblPos val="nextTo"/>
        <c:spPr>
          <a:ln>
            <a:solidFill>
              <a:schemeClr val="tx1"/>
            </a:solidFill>
          </a:ln>
        </c:spPr>
        <c:txPr>
          <a:bodyPr/>
          <a:lstStyle/>
          <a:p>
            <a:pPr>
              <a:defRPr sz="1000"/>
            </a:pPr>
            <a:endParaRPr lang="en-US"/>
          </a:p>
        </c:txPr>
        <c:crossAx val="177183360"/>
        <c:crosses val="autoZero"/>
        <c:crossBetween val="between"/>
        <c:majorUnit val="0.2"/>
        <c:minorUnit val="4.0000000000000022E-2"/>
      </c:valAx>
    </c:plotArea>
    <c:legend>
      <c:legendPos val="t"/>
      <c:txPr>
        <a:bodyPr/>
        <a:lstStyle/>
        <a:p>
          <a:pPr>
            <a:defRPr sz="1600"/>
          </a:pPr>
          <a:endParaRPr lang="en-US"/>
        </a:p>
      </c:txPr>
    </c:legend>
    <c:plotVisOnly val="1"/>
    <c:dispBlanksAs val="gap"/>
  </c:chart>
  <c:txPr>
    <a:bodyPr/>
    <a:lstStyle/>
    <a:p>
      <a:pPr>
        <a:defRPr sz="1800"/>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5851417463145961E-2"/>
          <c:y val="7.6354972828397982E-2"/>
          <c:w val="0.89240865369281064"/>
          <c:h val="0.8569592172743935"/>
        </c:manualLayout>
      </c:layout>
      <c:barChart>
        <c:barDir val="bar"/>
        <c:grouping val="stacked"/>
        <c:ser>
          <c:idx val="0"/>
          <c:order val="0"/>
          <c:tx>
            <c:strRef>
              <c:f>Sheet1!$B$1</c:f>
              <c:strCache>
                <c:ptCount val="1"/>
                <c:pt idx="0">
                  <c:v>Total More Likely</c:v>
                </c:pt>
              </c:strCache>
            </c:strRef>
          </c:tx>
          <c:spPr>
            <a:solidFill>
              <a:schemeClr val="accent1"/>
            </a:solidFill>
            <a:ln>
              <a:solidFill>
                <a:schemeClr val="tx1"/>
              </a:solidFill>
            </a:ln>
          </c:spPr>
          <c:dLbls>
            <c:spPr>
              <a:noFill/>
              <a:ln>
                <a:noFill/>
              </a:ln>
              <a:effectLst/>
            </c:spPr>
            <c:txPr>
              <a:bodyPr/>
              <a:lstStyle/>
              <a:p>
                <a:pPr>
                  <a:defRPr sz="1600">
                    <a:solidFill>
                      <a:schemeClr val="bg1"/>
                    </a:solidFill>
                  </a:defRPr>
                </a:pPr>
                <a:endParaRPr lang="en-US"/>
              </a:p>
            </c:txPr>
            <c:showVal val="1"/>
            <c:extLst>
              <c:ext xmlns:c15="http://schemas.microsoft.com/office/drawing/2012/chart" uri="{CE6537A1-D6FC-4f65-9D91-7224C49458BB}">
                <c15:layout/>
                <c15:showLeaderLines val="0"/>
              </c:ext>
            </c:extLst>
          </c:dLbls>
          <c:cat>
            <c:strRef>
              <c:f>Sheet1!$A$2:$A$6</c:f>
              <c:strCache>
                <c:ptCount val="5"/>
                <c:pt idx="0">
                  <c:v>A candidate who wants to improve the economy by creating more middle-income jobs in the clean energy and clean technology industries, and training Ohio workers to fill them</c:v>
                </c:pt>
                <c:pt idx="1">
                  <c:v>A candidate who wants to reduce government red tape so consumers can choose rooftop solar and any form of financing it</c:v>
                </c:pt>
                <c:pt idx="2">
                  <c:v>A candidate who wants to make Ohio a leader in developing innovative clean energy technologies</c:v>
                </c:pt>
                <c:pt idx="3">
                  <c:v>A candidate who wants to improve the economy by creating more middle-income jobs in the clean energy and clean technology industries</c:v>
                </c:pt>
                <c:pt idx="4">
                  <c:v>A candidate who wants to promote more use of renewable energy – like wind and solar power </c:v>
                </c:pt>
              </c:strCache>
            </c:strRef>
          </c:cat>
          <c:val>
            <c:numRef>
              <c:f>Sheet1!$B$2:$B$6</c:f>
              <c:numCache>
                <c:formatCode>0%</c:formatCode>
                <c:ptCount val="5"/>
                <c:pt idx="0">
                  <c:v>0.82000000000000028</c:v>
                </c:pt>
                <c:pt idx="1">
                  <c:v>0.77000000000000035</c:v>
                </c:pt>
                <c:pt idx="2">
                  <c:v>0.74000000000000032</c:v>
                </c:pt>
                <c:pt idx="3">
                  <c:v>0.75000000000000033</c:v>
                </c:pt>
                <c:pt idx="4">
                  <c:v>0.68</c:v>
                </c:pt>
              </c:numCache>
            </c:numRef>
          </c:val>
        </c:ser>
        <c:ser>
          <c:idx val="1"/>
          <c:order val="1"/>
          <c:tx>
            <c:strRef>
              <c:f>Sheet1!$C$1</c:f>
              <c:strCache>
                <c:ptCount val="1"/>
                <c:pt idx="0">
                  <c:v>Total Less Likely</c:v>
                </c:pt>
              </c:strCache>
            </c:strRef>
          </c:tx>
          <c:spPr>
            <a:solidFill>
              <a:schemeClr val="accent4"/>
            </a:solidFill>
            <a:ln>
              <a:solidFill>
                <a:schemeClr val="tx1"/>
              </a:solidFill>
            </a:ln>
          </c:spPr>
          <c:dLbls>
            <c:dLbl>
              <c:idx val="1"/>
              <c:numFmt formatCode="0%;0%" sourceLinked="0"/>
              <c:spPr/>
              <c:txPr>
                <a:bodyPr/>
                <a:lstStyle/>
                <a:p>
                  <a:pPr>
                    <a:defRPr sz="1100">
                      <a:solidFill>
                        <a:schemeClr val="accent3"/>
                      </a:solidFill>
                    </a:defRPr>
                  </a:pPr>
                  <a:endParaRPr lang="en-US"/>
                </a:p>
              </c:txPr>
            </c:dLbl>
            <c:numFmt formatCode="0%;0%" sourceLinked="0"/>
            <c:spPr>
              <a:noFill/>
              <a:ln>
                <a:noFill/>
              </a:ln>
              <a:effectLst/>
            </c:spPr>
            <c:txPr>
              <a:bodyPr/>
              <a:lstStyle/>
              <a:p>
                <a:pPr>
                  <a:defRPr sz="1400">
                    <a:solidFill>
                      <a:schemeClr val="accent3"/>
                    </a:solidFill>
                  </a:defRPr>
                </a:pPr>
                <a:endParaRPr lang="en-US"/>
              </a:p>
            </c:txPr>
            <c:showVal val="1"/>
            <c:extLst>
              <c:ext xmlns:c15="http://schemas.microsoft.com/office/drawing/2012/chart" uri="{CE6537A1-D6FC-4f65-9D91-7224C49458BB}">
                <c15:layout/>
                <c15:showLeaderLines val="0"/>
              </c:ext>
            </c:extLst>
          </c:dLbls>
          <c:cat>
            <c:strRef>
              <c:f>Sheet1!$A$2:$A$6</c:f>
              <c:strCache>
                <c:ptCount val="5"/>
                <c:pt idx="0">
                  <c:v>A candidate who wants to improve the economy by creating more middle-income jobs in the clean energy and clean technology industries, and training Ohio workers to fill them</c:v>
                </c:pt>
                <c:pt idx="1">
                  <c:v>A candidate who wants to reduce government red tape so consumers can choose rooftop solar and any form of financing it</c:v>
                </c:pt>
                <c:pt idx="2">
                  <c:v>A candidate who wants to make Ohio a leader in developing innovative clean energy technologies</c:v>
                </c:pt>
                <c:pt idx="3">
                  <c:v>A candidate who wants to improve the economy by creating more middle-income jobs in the clean energy and clean technology industries</c:v>
                </c:pt>
                <c:pt idx="4">
                  <c:v>A candidate who wants to promote more use of renewable energy – like wind and solar power </c:v>
                </c:pt>
              </c:strCache>
            </c:strRef>
          </c:cat>
          <c:val>
            <c:numRef>
              <c:f>Sheet1!$C$2:$C$6</c:f>
              <c:numCache>
                <c:formatCode>0%</c:formatCode>
                <c:ptCount val="5"/>
                <c:pt idx="0">
                  <c:v>-8.0000000000000043E-2</c:v>
                </c:pt>
                <c:pt idx="1">
                  <c:v>-6.0000000000000026E-2</c:v>
                </c:pt>
                <c:pt idx="2">
                  <c:v>-9.0000000000000024E-2</c:v>
                </c:pt>
                <c:pt idx="3">
                  <c:v>-0.11</c:v>
                </c:pt>
                <c:pt idx="4">
                  <c:v>-0.12000000000000002</c:v>
                </c:pt>
              </c:numCache>
            </c:numRef>
          </c:val>
        </c:ser>
        <c:gapWidth val="55"/>
        <c:overlap val="100"/>
        <c:axId val="184034432"/>
        <c:axId val="184035968"/>
      </c:barChart>
      <c:catAx>
        <c:axId val="184034432"/>
        <c:scaling>
          <c:orientation val="maxMin"/>
        </c:scaling>
        <c:axPos val="r"/>
        <c:numFmt formatCode="General" sourceLinked="1"/>
        <c:majorTickMark val="none"/>
        <c:tickLblPos val="none"/>
        <c:spPr>
          <a:ln>
            <a:solidFill>
              <a:schemeClr val="tx1"/>
            </a:solidFill>
          </a:ln>
        </c:spPr>
        <c:txPr>
          <a:bodyPr/>
          <a:lstStyle/>
          <a:p>
            <a:pPr>
              <a:defRPr sz="1600"/>
            </a:pPr>
            <a:endParaRPr lang="en-US"/>
          </a:p>
        </c:txPr>
        <c:crossAx val="184035968"/>
        <c:crossesAt val="0"/>
        <c:auto val="1"/>
        <c:lblAlgn val="ctr"/>
        <c:lblOffset val="100"/>
      </c:catAx>
      <c:valAx>
        <c:axId val="184035968"/>
        <c:scaling>
          <c:orientation val="maxMin"/>
        </c:scaling>
        <c:axPos val="b"/>
        <c:numFmt formatCode="0%;0%" sourceLinked="0"/>
        <c:tickLblPos val="nextTo"/>
        <c:spPr>
          <a:ln>
            <a:solidFill>
              <a:schemeClr val="tx1"/>
            </a:solidFill>
          </a:ln>
        </c:spPr>
        <c:txPr>
          <a:bodyPr/>
          <a:lstStyle/>
          <a:p>
            <a:pPr>
              <a:defRPr sz="900"/>
            </a:pPr>
            <a:endParaRPr lang="en-US"/>
          </a:p>
        </c:txPr>
        <c:crossAx val="184034432"/>
        <c:crosses val="max"/>
        <c:crossBetween val="between"/>
      </c:valAx>
    </c:plotArea>
    <c:legend>
      <c:legendPos val="t"/>
      <c:txPr>
        <a:bodyPr/>
        <a:lstStyle/>
        <a:p>
          <a:pPr>
            <a:defRPr sz="1200"/>
          </a:pPr>
          <a:endParaRPr lang="en-US"/>
        </a:p>
      </c:txPr>
    </c:legend>
    <c:plotVisOnly val="1"/>
    <c:dispBlanksAs val="gap"/>
  </c:chart>
  <c:txPr>
    <a:bodyPr/>
    <a:lstStyle/>
    <a:p>
      <a:pPr>
        <a:defRPr sz="1800"/>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5851417463145961E-2"/>
          <c:y val="7.6354972828397982E-2"/>
          <c:w val="0.89240865369281064"/>
          <c:h val="0.8569592172743935"/>
        </c:manualLayout>
      </c:layout>
      <c:barChart>
        <c:barDir val="bar"/>
        <c:grouping val="stacked"/>
        <c:ser>
          <c:idx val="0"/>
          <c:order val="0"/>
          <c:tx>
            <c:strRef>
              <c:f>Sheet1!$B$1</c:f>
              <c:strCache>
                <c:ptCount val="1"/>
                <c:pt idx="0">
                  <c:v>Total More Likely</c:v>
                </c:pt>
              </c:strCache>
            </c:strRef>
          </c:tx>
          <c:spPr>
            <a:solidFill>
              <a:schemeClr val="accent1"/>
            </a:solidFill>
            <a:ln>
              <a:solidFill>
                <a:schemeClr val="tx1"/>
              </a:solidFill>
            </a:ln>
          </c:spPr>
          <c:dLbls>
            <c:spPr>
              <a:noFill/>
              <a:ln>
                <a:noFill/>
              </a:ln>
              <a:effectLst/>
            </c:spPr>
            <c:txPr>
              <a:bodyPr/>
              <a:lstStyle/>
              <a:p>
                <a:pPr>
                  <a:defRPr sz="1600">
                    <a:solidFill>
                      <a:schemeClr val="bg1"/>
                    </a:solidFill>
                  </a:defRPr>
                </a:pPr>
                <a:endParaRPr lang="en-US"/>
              </a:p>
            </c:txPr>
            <c:showVal val="1"/>
            <c:extLst>
              <c:ext xmlns:c15="http://schemas.microsoft.com/office/drawing/2012/chart" uri="{CE6537A1-D6FC-4f65-9D91-7224C49458BB}">
                <c15:layout/>
                <c15:showLeaderLines val="0"/>
              </c:ext>
            </c:extLst>
          </c:dLbls>
          <c:cat>
            <c:strRef>
              <c:f>Sheet1!$A$2:$A$7</c:f>
              <c:strCache>
                <c:ptCount val="6"/>
                <c:pt idx="0">
                  <c:v>A candidate who will work to expand transportation options and provide more alternatives to driving, like light rail buses, and more opportunities to walk and bike</c:v>
                </c:pt>
                <c:pt idx="1">
                  <c:v>A candidate who supports state laws requiring utilities to use more clean energy and increase their energy efficiency</c:v>
                </c:pt>
                <c:pt idx="2">
                  <c:v>A candidate who wants to stop taxpayer support for oil and gas companies</c:v>
                </c:pt>
                <c:pt idx="3">
                  <c:v>A candidate who wants to reduce government red tape so that there can be more oil and gas development in your state</c:v>
                </c:pt>
                <c:pt idx="4">
                  <c:v>A candidate who wants to keep energy prices low, regardless of where the energy comes from</c:v>
                </c:pt>
                <c:pt idx="5">
                  <c:v>A candidate who wants to stop taxpayer support for solar and wind energy companies</c:v>
                </c:pt>
              </c:strCache>
            </c:strRef>
          </c:cat>
          <c:val>
            <c:numRef>
              <c:f>Sheet1!$B$2:$B$7</c:f>
              <c:numCache>
                <c:formatCode>0%</c:formatCode>
                <c:ptCount val="6"/>
                <c:pt idx="0">
                  <c:v>0.64000000000000035</c:v>
                </c:pt>
                <c:pt idx="1">
                  <c:v>0.65000000000000036</c:v>
                </c:pt>
                <c:pt idx="2">
                  <c:v>0.62000000000000033</c:v>
                </c:pt>
                <c:pt idx="3">
                  <c:v>0.61000000000000032</c:v>
                </c:pt>
                <c:pt idx="4">
                  <c:v>0.56999999999999995</c:v>
                </c:pt>
                <c:pt idx="5">
                  <c:v>0.34</c:v>
                </c:pt>
              </c:numCache>
            </c:numRef>
          </c:val>
        </c:ser>
        <c:ser>
          <c:idx val="1"/>
          <c:order val="1"/>
          <c:tx>
            <c:strRef>
              <c:f>Sheet1!$C$1</c:f>
              <c:strCache>
                <c:ptCount val="1"/>
                <c:pt idx="0">
                  <c:v>Total Less Likely</c:v>
                </c:pt>
              </c:strCache>
            </c:strRef>
          </c:tx>
          <c:spPr>
            <a:solidFill>
              <a:schemeClr val="accent4"/>
            </a:solidFill>
            <a:ln>
              <a:solidFill>
                <a:schemeClr val="tx1"/>
              </a:solidFill>
            </a:ln>
          </c:spPr>
          <c:dLbls>
            <c:dLbl>
              <c:idx val="0"/>
              <c:numFmt formatCode="0%;0%" sourceLinked="0"/>
              <c:spPr/>
              <c:txPr>
                <a:bodyPr/>
                <a:lstStyle/>
                <a:p>
                  <a:pPr>
                    <a:defRPr sz="1200">
                      <a:solidFill>
                        <a:schemeClr val="bg1"/>
                      </a:solidFill>
                    </a:defRPr>
                  </a:pPr>
                  <a:endParaRPr lang="en-US"/>
                </a:p>
              </c:txPr>
              <c:showVal val="1"/>
              <c:extLst>
                <c:ext xmlns:c15="http://schemas.microsoft.com/office/drawing/2012/chart" uri="{CE6537A1-D6FC-4f65-9D91-7224C49458BB}">
                  <c15:layout/>
                </c:ext>
              </c:extLst>
            </c:dLbl>
            <c:dLbl>
              <c:idx val="1"/>
              <c:numFmt formatCode="0%;0%" sourceLinked="0"/>
              <c:spPr/>
              <c:txPr>
                <a:bodyPr/>
                <a:lstStyle/>
                <a:p>
                  <a:pPr>
                    <a:defRPr sz="1600">
                      <a:solidFill>
                        <a:schemeClr val="bg1"/>
                      </a:solidFill>
                    </a:defRPr>
                  </a:pPr>
                  <a:endParaRPr lang="en-US"/>
                </a:p>
              </c:txPr>
              <c:showVal val="1"/>
              <c:extLst>
                <c:ext xmlns:c15="http://schemas.microsoft.com/office/drawing/2012/chart" uri="{CE6537A1-D6FC-4f65-9D91-7224C49458BB}">
                  <c15:layout/>
                </c:ext>
              </c:extLst>
            </c:dLbl>
            <c:dLbl>
              <c:idx val="2"/>
              <c:numFmt formatCode="0%;0%" sourceLinked="0"/>
              <c:spPr/>
              <c:txPr>
                <a:bodyPr/>
                <a:lstStyle/>
                <a:p>
                  <a:pPr>
                    <a:defRPr sz="1600">
                      <a:solidFill>
                        <a:schemeClr val="bg1"/>
                      </a:solidFill>
                    </a:defRPr>
                  </a:pPr>
                  <a:endParaRPr lang="en-US"/>
                </a:p>
              </c:txPr>
              <c:showVal val="1"/>
              <c:extLst>
                <c:ext xmlns:c15="http://schemas.microsoft.com/office/drawing/2012/chart" uri="{CE6537A1-D6FC-4f65-9D91-7224C49458BB}">
                  <c15:layout/>
                </c:ext>
              </c:extLst>
            </c:dLbl>
            <c:dLbl>
              <c:idx val="3"/>
              <c:showVal val="1"/>
              <c:extLst>
                <c:ext xmlns:c15="http://schemas.microsoft.com/office/drawing/2012/chart" uri="{CE6537A1-D6FC-4f65-9D91-7224C49458BB}">
                  <c15:layout/>
                </c:ext>
              </c:extLst>
            </c:dLbl>
            <c:numFmt formatCode="0%;0%" sourceLinked="0"/>
            <c:spPr>
              <a:noFill/>
              <a:ln>
                <a:noFill/>
              </a:ln>
              <a:effectLst/>
            </c:spPr>
            <c:txPr>
              <a:bodyPr/>
              <a:lstStyle/>
              <a:p>
                <a:pPr>
                  <a:defRPr sz="1600">
                    <a:solidFill>
                      <a:schemeClr val="bg1"/>
                    </a:solidFill>
                  </a:defRPr>
                </a:pPr>
                <a:endParaRPr lang="en-US"/>
              </a:p>
            </c:txPr>
            <c:showVal val="1"/>
            <c:separator> </c:separator>
            <c:extLst>
              <c:ext xmlns:c15="http://schemas.microsoft.com/office/drawing/2012/chart" uri="{CE6537A1-D6FC-4f65-9D91-7224C49458BB}">
                <c15:layout/>
                <c15:showLeaderLines val="0"/>
              </c:ext>
            </c:extLst>
          </c:dLbls>
          <c:cat>
            <c:strRef>
              <c:f>Sheet1!$A$2:$A$7</c:f>
              <c:strCache>
                <c:ptCount val="6"/>
                <c:pt idx="0">
                  <c:v>A candidate who will work to expand transportation options and provide more alternatives to driving, like light rail buses, and more opportunities to walk and bike</c:v>
                </c:pt>
                <c:pt idx="1">
                  <c:v>A candidate who supports state laws requiring utilities to use more clean energy and increase their energy efficiency</c:v>
                </c:pt>
                <c:pt idx="2">
                  <c:v>A candidate who wants to stop taxpayer support for oil and gas companies</c:v>
                </c:pt>
                <c:pt idx="3">
                  <c:v>A candidate who wants to reduce government red tape so that there can be more oil and gas development in your state</c:v>
                </c:pt>
                <c:pt idx="4">
                  <c:v>A candidate who wants to keep energy prices low, regardless of where the energy comes from</c:v>
                </c:pt>
                <c:pt idx="5">
                  <c:v>A candidate who wants to stop taxpayer support for solar and wind energy companies</c:v>
                </c:pt>
              </c:strCache>
            </c:strRef>
          </c:cat>
          <c:val>
            <c:numRef>
              <c:f>Sheet1!$C$2:$C$7</c:f>
              <c:numCache>
                <c:formatCode>0%</c:formatCode>
                <c:ptCount val="6"/>
                <c:pt idx="0">
                  <c:v>-0.11</c:v>
                </c:pt>
                <c:pt idx="1">
                  <c:v>-0.15000000000000008</c:v>
                </c:pt>
                <c:pt idx="2">
                  <c:v>-0.18000000000000008</c:v>
                </c:pt>
                <c:pt idx="3">
                  <c:v>-0.25</c:v>
                </c:pt>
                <c:pt idx="4">
                  <c:v>-0.29000000000000015</c:v>
                </c:pt>
                <c:pt idx="5">
                  <c:v>-0.46</c:v>
                </c:pt>
              </c:numCache>
            </c:numRef>
          </c:val>
        </c:ser>
        <c:gapWidth val="55"/>
        <c:overlap val="100"/>
        <c:axId val="184123392"/>
        <c:axId val="184124928"/>
      </c:barChart>
      <c:catAx>
        <c:axId val="184123392"/>
        <c:scaling>
          <c:orientation val="maxMin"/>
        </c:scaling>
        <c:axPos val="r"/>
        <c:numFmt formatCode="General" sourceLinked="1"/>
        <c:majorTickMark val="none"/>
        <c:tickLblPos val="none"/>
        <c:spPr>
          <a:ln>
            <a:solidFill>
              <a:schemeClr val="tx1"/>
            </a:solidFill>
          </a:ln>
        </c:spPr>
        <c:txPr>
          <a:bodyPr/>
          <a:lstStyle/>
          <a:p>
            <a:pPr>
              <a:defRPr sz="1600"/>
            </a:pPr>
            <a:endParaRPr lang="en-US"/>
          </a:p>
        </c:txPr>
        <c:crossAx val="184124928"/>
        <c:crossesAt val="0"/>
        <c:auto val="1"/>
        <c:lblAlgn val="ctr"/>
        <c:lblOffset val="100"/>
      </c:catAx>
      <c:valAx>
        <c:axId val="184124928"/>
        <c:scaling>
          <c:orientation val="maxMin"/>
        </c:scaling>
        <c:axPos val="b"/>
        <c:numFmt formatCode="0%;0%" sourceLinked="0"/>
        <c:tickLblPos val="nextTo"/>
        <c:spPr>
          <a:ln>
            <a:solidFill>
              <a:schemeClr val="tx1"/>
            </a:solidFill>
          </a:ln>
        </c:spPr>
        <c:txPr>
          <a:bodyPr/>
          <a:lstStyle/>
          <a:p>
            <a:pPr>
              <a:defRPr sz="900"/>
            </a:pPr>
            <a:endParaRPr lang="en-US"/>
          </a:p>
        </c:txPr>
        <c:crossAx val="184123392"/>
        <c:crosses val="max"/>
        <c:crossBetween val="between"/>
      </c:valAx>
    </c:plotArea>
    <c:legend>
      <c:legendPos val="t"/>
      <c:txPr>
        <a:bodyPr/>
        <a:lstStyle/>
        <a:p>
          <a:pPr>
            <a:defRPr sz="1200"/>
          </a:pPr>
          <a:endParaRPr lang="en-US"/>
        </a:p>
      </c:txPr>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0287593830235698E-2"/>
          <c:y val="0.24387196780130571"/>
          <c:w val="0.93395986428232369"/>
          <c:h val="0.62912827582911002"/>
        </c:manualLayout>
      </c:layout>
      <c:barChart>
        <c:barDir val="col"/>
        <c:grouping val="stacked"/>
        <c:ser>
          <c:idx val="0"/>
          <c:order val="0"/>
          <c:tx>
            <c:strRef>
              <c:f>Sheet1!$B$1</c:f>
              <c:strCache>
                <c:ptCount val="1"/>
                <c:pt idx="0">
                  <c:v>Strongly Support</c:v>
                </c:pt>
              </c:strCache>
            </c:strRef>
          </c:tx>
          <c:spPr>
            <a:solidFill>
              <a:schemeClr val="accent1"/>
            </a:solidFill>
            <a:ln>
              <a:solidFill>
                <a:schemeClr val="tx1"/>
              </a:solidFill>
            </a:ln>
          </c:spPr>
          <c:dLbls>
            <c:spPr>
              <a:noFill/>
              <a:ln>
                <a:noFill/>
              </a:ln>
              <a:effectLst/>
            </c:spPr>
            <c:txPr>
              <a:bodyPr/>
              <a:lstStyle/>
              <a:p>
                <a:pPr>
                  <a:defRPr sz="1600">
                    <a:solidFill>
                      <a:schemeClr val="bg1"/>
                    </a:solidFill>
                  </a:defRPr>
                </a:pPr>
                <a:endParaRPr lang="en-US"/>
              </a:p>
            </c:txPr>
            <c:dLblPos val="ctr"/>
            <c:showVal val="1"/>
            <c:extLst>
              <c:ext xmlns:c15="http://schemas.microsoft.com/office/drawing/2012/chart" uri="{CE6537A1-D6FC-4f65-9D91-7224C49458BB}">
                <c15:layout/>
                <c15:showLeaderLines val="0"/>
              </c:ext>
            </c:extLst>
          </c:dLbls>
          <c:cat>
            <c:strRef>
              <c:f>Sheet1!$A$2:$A$12</c:f>
              <c:strCache>
                <c:ptCount val="10"/>
                <c:pt idx="1">
                  <c:v>Democrats</c:v>
                </c:pt>
                <c:pt idx="5">
                  <c:v>Independents</c:v>
                </c:pt>
                <c:pt idx="9">
                  <c:v>Republicans</c:v>
                </c:pt>
              </c:strCache>
            </c:strRef>
          </c:cat>
          <c:val>
            <c:numRef>
              <c:f>Sheet1!$B$2:$B$12</c:f>
              <c:numCache>
                <c:formatCode>General</c:formatCode>
                <c:ptCount val="11"/>
                <c:pt idx="0" formatCode="0%">
                  <c:v>0.81</c:v>
                </c:pt>
                <c:pt idx="4" formatCode="0%">
                  <c:v>0.73000000000000032</c:v>
                </c:pt>
                <c:pt idx="8" formatCode="0%">
                  <c:v>0.85000000000000031</c:v>
                </c:pt>
              </c:numCache>
            </c:numRef>
          </c:val>
        </c:ser>
        <c:ser>
          <c:idx val="1"/>
          <c:order val="1"/>
          <c:tx>
            <c:strRef>
              <c:f>Sheet1!$C$1</c:f>
              <c:strCache>
                <c:ptCount val="1"/>
                <c:pt idx="0">
                  <c:v>Somewhat Support</c:v>
                </c:pt>
              </c:strCache>
            </c:strRef>
          </c:tx>
          <c:spPr>
            <a:solidFill>
              <a:schemeClr val="accent2">
                <a:lumMod val="40000"/>
                <a:lumOff val="60000"/>
              </a:schemeClr>
            </a:solidFill>
            <a:ln>
              <a:solidFill>
                <a:schemeClr val="tx1"/>
              </a:solidFill>
            </a:ln>
          </c:spPr>
          <c:dLbls>
            <c:spPr>
              <a:noFill/>
              <a:ln>
                <a:noFill/>
              </a:ln>
              <a:effectLst/>
            </c:spPr>
            <c:txPr>
              <a:bodyPr/>
              <a:lstStyle/>
              <a:p>
                <a:pPr>
                  <a:defRPr sz="1600"/>
                </a:pPr>
                <a:endParaRPr lang="en-US"/>
              </a:p>
            </c:txPr>
            <c:dLblPos val="ctr"/>
            <c:showVal val="1"/>
            <c:extLst>
              <c:ext xmlns:c15="http://schemas.microsoft.com/office/drawing/2012/chart" uri="{CE6537A1-D6FC-4f65-9D91-7224C49458BB}">
                <c15:layout/>
                <c15:showLeaderLines val="0"/>
              </c:ext>
            </c:extLst>
          </c:dLbls>
          <c:cat>
            <c:strRef>
              <c:f>Sheet1!$A$2:$A$12</c:f>
              <c:strCache>
                <c:ptCount val="10"/>
                <c:pt idx="1">
                  <c:v>Democrats</c:v>
                </c:pt>
                <c:pt idx="5">
                  <c:v>Independents</c:v>
                </c:pt>
                <c:pt idx="9">
                  <c:v>Republicans</c:v>
                </c:pt>
              </c:strCache>
            </c:strRef>
          </c:cat>
          <c:val>
            <c:numRef>
              <c:f>Sheet1!$C$2:$C$12</c:f>
              <c:numCache>
                <c:formatCode>General</c:formatCode>
                <c:ptCount val="11"/>
                <c:pt idx="0" formatCode="0%">
                  <c:v>0.11</c:v>
                </c:pt>
                <c:pt idx="4" formatCode="0%">
                  <c:v>0.19</c:v>
                </c:pt>
                <c:pt idx="8" formatCode="0%">
                  <c:v>0.11</c:v>
                </c:pt>
              </c:numCache>
            </c:numRef>
          </c:val>
        </c:ser>
        <c:ser>
          <c:idx val="2"/>
          <c:order val="2"/>
          <c:tx>
            <c:strRef>
              <c:f>Sheet1!$D$1</c:f>
              <c:strCache>
                <c:ptCount val="1"/>
                <c:pt idx="0">
                  <c:v>Total Oppose</c:v>
                </c:pt>
              </c:strCache>
            </c:strRef>
          </c:tx>
          <c:spPr>
            <a:solidFill>
              <a:schemeClr val="accent4"/>
            </a:solidFill>
            <a:ln>
              <a:solidFill>
                <a:schemeClr val="tx1"/>
              </a:solidFill>
            </a:ln>
          </c:spPr>
          <c:dLbls>
            <c:dLbl>
              <c:idx val="0"/>
              <c:delete val="1"/>
              <c:extLst>
                <c:ext xmlns:c15="http://schemas.microsoft.com/office/drawing/2012/chart" uri="{CE6537A1-D6FC-4f65-9D91-7224C49458BB}"/>
              </c:extLst>
            </c:dLbl>
            <c:dLbl>
              <c:idx val="1"/>
              <c:layout>
                <c:manualLayout>
                  <c:x val="2.8640985249892598E-3"/>
                  <c:y val="-4.2882069892319533E-2"/>
                </c:manualLayout>
              </c:layout>
              <c:dLblPos val="ctr"/>
              <c:showVal val="1"/>
              <c:extLst>
                <c:ext xmlns:c15="http://schemas.microsoft.com/office/drawing/2012/chart" uri="{CE6537A1-D6FC-4f65-9D91-7224C49458BB}">
                  <c15:layout/>
                </c:ext>
              </c:extLst>
            </c:dLbl>
            <c:dLbl>
              <c:idx val="5"/>
              <c:layout>
                <c:manualLayout>
                  <c:x val="-5.7281970499785196E-3"/>
                  <c:y val="-4.947931141421482E-2"/>
                </c:manualLayout>
              </c:layout>
              <c:dLblPos val="ctr"/>
              <c:showVal val="1"/>
              <c:extLst>
                <c:ext xmlns:c15="http://schemas.microsoft.com/office/drawing/2012/chart" uri="{CE6537A1-D6FC-4f65-9D91-7224C49458BB}">
                  <c15:layout/>
                </c:ext>
              </c:extLst>
            </c:dLbl>
            <c:dLbl>
              <c:idx val="9"/>
              <c:layout>
                <c:manualLayout>
                  <c:x val="2.8640985249893652E-3"/>
                  <c:y val="-4.5803037536226443E-2"/>
                </c:manualLayout>
              </c:layout>
              <c:dLblPos val="ctr"/>
              <c:showVal val="1"/>
              <c:extLst>
                <c:ext xmlns:c15="http://schemas.microsoft.com/office/drawing/2012/chart" uri="{CE6537A1-D6FC-4f65-9D91-7224C49458BB}">
                  <c15:layout/>
                </c:ext>
              </c:extLst>
            </c:dLbl>
            <c:spPr>
              <a:noFill/>
              <a:ln>
                <a:noFill/>
              </a:ln>
              <a:effectLst/>
            </c:spPr>
            <c:txPr>
              <a:bodyPr/>
              <a:lstStyle/>
              <a:p>
                <a:pPr>
                  <a:defRPr sz="1600">
                    <a:solidFill>
                      <a:schemeClr val="tx1"/>
                    </a:solidFill>
                  </a:defRPr>
                </a:pPr>
                <a:endParaRPr lang="en-US"/>
              </a:p>
            </c:txPr>
            <c:dLblPos val="ctr"/>
            <c:showVal val="1"/>
            <c:extLst>
              <c:ext xmlns:c15="http://schemas.microsoft.com/office/drawing/2012/chart" uri="{CE6537A1-D6FC-4f65-9D91-7224C49458BB}">
                <c15:showLeaderLines val="0"/>
              </c:ext>
            </c:extLst>
          </c:dLbls>
          <c:cat>
            <c:strRef>
              <c:f>Sheet1!$A$2:$A$12</c:f>
              <c:strCache>
                <c:ptCount val="10"/>
                <c:pt idx="1">
                  <c:v>Democrats</c:v>
                </c:pt>
                <c:pt idx="5">
                  <c:v>Independents</c:v>
                </c:pt>
                <c:pt idx="9">
                  <c:v>Republicans</c:v>
                </c:pt>
              </c:strCache>
            </c:strRef>
          </c:cat>
          <c:val>
            <c:numRef>
              <c:f>Sheet1!$D$2:$D$12</c:f>
              <c:numCache>
                <c:formatCode>0%</c:formatCode>
                <c:ptCount val="11"/>
                <c:pt idx="1">
                  <c:v>3.0000000000000002E-2</c:v>
                </c:pt>
                <c:pt idx="5">
                  <c:v>4.0000000000000022E-2</c:v>
                </c:pt>
                <c:pt idx="9">
                  <c:v>4.0000000000000022E-2</c:v>
                </c:pt>
              </c:numCache>
            </c:numRef>
          </c:val>
        </c:ser>
        <c:ser>
          <c:idx val="3"/>
          <c:order val="3"/>
          <c:tx>
            <c:strRef>
              <c:f>Sheet1!$E$1</c:f>
              <c:strCache>
                <c:ptCount val="1"/>
                <c:pt idx="0">
                  <c:v>DK/NA</c:v>
                </c:pt>
              </c:strCache>
            </c:strRef>
          </c:tx>
          <c:spPr>
            <a:solidFill>
              <a:schemeClr val="accent6"/>
            </a:solidFill>
            <a:ln>
              <a:solidFill>
                <a:schemeClr val="tx1"/>
              </a:solidFill>
            </a:ln>
          </c:spPr>
          <c:dLbls>
            <c:dLbl>
              <c:idx val="0"/>
              <c:delete val="1"/>
              <c:extLst>
                <c:ext xmlns:c15="http://schemas.microsoft.com/office/drawing/2012/chart" uri="{CE6537A1-D6FC-4f65-9D91-7224C49458BB}"/>
              </c:extLst>
            </c:dLbl>
            <c:dLbl>
              <c:idx val="2"/>
              <c:layout>
                <c:manualLayout>
                  <c:x val="0"/>
                  <c:y val="-4.9101658297174042E-2"/>
                </c:manualLayout>
              </c:layout>
              <c:dLblPos val="ctr"/>
              <c:showVal val="1"/>
              <c:extLst>
                <c:ext xmlns:c15="http://schemas.microsoft.com/office/drawing/2012/chart" uri="{CE6537A1-D6FC-4f65-9D91-7224C49458BB}">
                  <c15:layout/>
                </c:ext>
              </c:extLst>
            </c:dLbl>
            <c:dLbl>
              <c:idx val="4"/>
              <c:delete val="1"/>
              <c:extLst>
                <c:ext xmlns:c15="http://schemas.microsoft.com/office/drawing/2012/chart" uri="{CE6537A1-D6FC-4f65-9D91-7224C49458BB}"/>
              </c:extLst>
            </c:dLbl>
            <c:dLbl>
              <c:idx val="6"/>
              <c:layout>
                <c:manualLayout>
                  <c:x val="0"/>
                  <c:y val="-5.2400279058121758E-2"/>
                </c:manualLayout>
              </c:layout>
              <c:dLblPos val="ctr"/>
              <c:showVal val="1"/>
              <c:extLst>
                <c:ext xmlns:c15="http://schemas.microsoft.com/office/drawing/2012/chart" uri="{CE6537A1-D6FC-4f65-9D91-7224C49458BB}">
                  <c15:layout/>
                </c:ext>
              </c:extLst>
            </c:dLbl>
            <c:spPr>
              <a:noFill/>
              <a:ln>
                <a:noFill/>
              </a:ln>
              <a:effectLst/>
            </c:spPr>
            <c:txPr>
              <a:bodyPr/>
              <a:lstStyle/>
              <a:p>
                <a:pPr>
                  <a:defRPr sz="1600"/>
                </a:pPr>
                <a:endParaRPr lang="en-US"/>
              </a:p>
            </c:txPr>
            <c:dLblPos val="inBase"/>
            <c:showVal val="1"/>
            <c:extLst>
              <c:ext xmlns:c15="http://schemas.microsoft.com/office/drawing/2012/chart" uri="{CE6537A1-D6FC-4f65-9D91-7224C49458BB}">
                <c15:layout/>
                <c15:showLeaderLines val="0"/>
              </c:ext>
            </c:extLst>
          </c:dLbls>
          <c:cat>
            <c:strRef>
              <c:f>Sheet1!$A$2:$A$12</c:f>
              <c:strCache>
                <c:ptCount val="10"/>
                <c:pt idx="1">
                  <c:v>Democrats</c:v>
                </c:pt>
                <c:pt idx="5">
                  <c:v>Independents</c:v>
                </c:pt>
                <c:pt idx="9">
                  <c:v>Republicans</c:v>
                </c:pt>
              </c:strCache>
            </c:strRef>
          </c:cat>
          <c:val>
            <c:numRef>
              <c:f>Sheet1!$E$2:$E$12</c:f>
              <c:numCache>
                <c:formatCode>General</c:formatCode>
                <c:ptCount val="11"/>
                <c:pt idx="2" formatCode="0%">
                  <c:v>4.0000000000000022E-2</c:v>
                </c:pt>
                <c:pt idx="4" formatCode="0%">
                  <c:v>0</c:v>
                </c:pt>
                <c:pt idx="6" formatCode="0%">
                  <c:v>4.0000000000000022E-2</c:v>
                </c:pt>
                <c:pt idx="10" formatCode="0%">
                  <c:v>0</c:v>
                </c:pt>
              </c:numCache>
            </c:numRef>
          </c:val>
        </c:ser>
        <c:dLbls>
          <c:showVal val="1"/>
        </c:dLbls>
        <c:gapWidth val="5"/>
        <c:overlap val="100"/>
        <c:axId val="144815616"/>
        <c:axId val="144817152"/>
      </c:barChart>
      <c:catAx>
        <c:axId val="144815616"/>
        <c:scaling>
          <c:orientation val="minMax"/>
        </c:scaling>
        <c:axPos val="b"/>
        <c:numFmt formatCode="General" sourceLinked="1"/>
        <c:majorTickMark val="none"/>
        <c:tickLblPos val="nextTo"/>
        <c:spPr>
          <a:ln>
            <a:solidFill>
              <a:schemeClr val="tx1"/>
            </a:solidFill>
          </a:ln>
        </c:spPr>
        <c:txPr>
          <a:bodyPr/>
          <a:lstStyle/>
          <a:p>
            <a:pPr>
              <a:defRPr sz="1800"/>
            </a:pPr>
            <a:endParaRPr lang="en-US"/>
          </a:p>
        </c:txPr>
        <c:crossAx val="144817152"/>
        <c:crosses val="autoZero"/>
        <c:auto val="1"/>
        <c:lblAlgn val="ctr"/>
        <c:lblOffset val="100"/>
      </c:catAx>
      <c:valAx>
        <c:axId val="144817152"/>
        <c:scaling>
          <c:orientation val="minMax"/>
          <c:max val="1"/>
        </c:scaling>
        <c:axPos val="l"/>
        <c:numFmt formatCode="0%" sourceLinked="1"/>
        <c:tickLblPos val="nextTo"/>
        <c:spPr>
          <a:ln>
            <a:solidFill>
              <a:schemeClr val="tx1"/>
            </a:solidFill>
          </a:ln>
        </c:spPr>
        <c:txPr>
          <a:bodyPr/>
          <a:lstStyle/>
          <a:p>
            <a:pPr>
              <a:defRPr sz="900"/>
            </a:pPr>
            <a:endParaRPr lang="en-US"/>
          </a:p>
        </c:txPr>
        <c:crossAx val="144815616"/>
        <c:crosses val="autoZero"/>
        <c:crossBetween val="between"/>
        <c:majorUnit val="0.2"/>
      </c:valAx>
    </c:plotArea>
    <c:legend>
      <c:legendPos val="t"/>
      <c:txPr>
        <a:bodyPr/>
        <a:lstStyle/>
        <a:p>
          <a:pPr>
            <a:defRPr sz="1400"/>
          </a:pPr>
          <a:endParaRPr lang="en-US"/>
        </a:p>
      </c:txPr>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0287593830235698E-2"/>
          <c:y val="0.24387196780130571"/>
          <c:w val="0.93395986428232369"/>
          <c:h val="0.62912827582911002"/>
        </c:manualLayout>
      </c:layout>
      <c:barChart>
        <c:barDir val="col"/>
        <c:grouping val="stacked"/>
        <c:ser>
          <c:idx val="0"/>
          <c:order val="0"/>
          <c:tx>
            <c:strRef>
              <c:f>Sheet1!$B$1</c:f>
              <c:strCache>
                <c:ptCount val="1"/>
                <c:pt idx="0">
                  <c:v>Strongly Support</c:v>
                </c:pt>
              </c:strCache>
            </c:strRef>
          </c:tx>
          <c:spPr>
            <a:solidFill>
              <a:schemeClr val="accent1"/>
            </a:solidFill>
            <a:ln>
              <a:solidFill>
                <a:schemeClr val="tx1"/>
              </a:solidFill>
            </a:ln>
          </c:spPr>
          <c:dLbls>
            <c:spPr>
              <a:noFill/>
              <a:ln>
                <a:noFill/>
              </a:ln>
              <a:effectLst/>
            </c:spPr>
            <c:txPr>
              <a:bodyPr/>
              <a:lstStyle/>
              <a:p>
                <a:pPr>
                  <a:defRPr sz="1600">
                    <a:solidFill>
                      <a:schemeClr val="bg1"/>
                    </a:solidFill>
                  </a:defRPr>
                </a:pPr>
                <a:endParaRPr lang="en-US"/>
              </a:p>
            </c:txPr>
            <c:dLblPos val="ctr"/>
            <c:showVal val="1"/>
            <c:extLst>
              <c:ext xmlns:c15="http://schemas.microsoft.com/office/drawing/2012/chart" uri="{CE6537A1-D6FC-4f65-9D91-7224C49458BB}">
                <c15:layout/>
                <c15:showLeaderLines val="0"/>
              </c:ext>
            </c:extLst>
          </c:dLbls>
          <c:cat>
            <c:strRef>
              <c:f>Sheet1!$A$2:$A$8</c:f>
              <c:strCache>
                <c:ptCount val="6"/>
                <c:pt idx="1">
                  <c:v>Men</c:v>
                </c:pt>
                <c:pt idx="5">
                  <c:v>Women</c:v>
                </c:pt>
              </c:strCache>
            </c:strRef>
          </c:cat>
          <c:val>
            <c:numRef>
              <c:f>Sheet1!$B$2:$B$8</c:f>
              <c:numCache>
                <c:formatCode>General</c:formatCode>
                <c:ptCount val="7"/>
                <c:pt idx="0" formatCode="0%">
                  <c:v>0.75000000000000033</c:v>
                </c:pt>
                <c:pt idx="4" formatCode="0%">
                  <c:v>0.85000000000000031</c:v>
                </c:pt>
              </c:numCache>
            </c:numRef>
          </c:val>
        </c:ser>
        <c:ser>
          <c:idx val="1"/>
          <c:order val="1"/>
          <c:tx>
            <c:strRef>
              <c:f>Sheet1!$C$1</c:f>
              <c:strCache>
                <c:ptCount val="1"/>
                <c:pt idx="0">
                  <c:v>Somewhat Support</c:v>
                </c:pt>
              </c:strCache>
            </c:strRef>
          </c:tx>
          <c:spPr>
            <a:solidFill>
              <a:schemeClr val="accent2">
                <a:lumMod val="40000"/>
                <a:lumOff val="60000"/>
              </a:schemeClr>
            </a:solidFill>
            <a:ln>
              <a:solidFill>
                <a:schemeClr val="tx1"/>
              </a:solidFill>
            </a:ln>
          </c:spPr>
          <c:dLbls>
            <c:spPr>
              <a:noFill/>
              <a:ln>
                <a:noFill/>
              </a:ln>
              <a:effectLst/>
            </c:spPr>
            <c:txPr>
              <a:bodyPr/>
              <a:lstStyle/>
              <a:p>
                <a:pPr>
                  <a:defRPr sz="1600"/>
                </a:pPr>
                <a:endParaRPr lang="en-US"/>
              </a:p>
            </c:txPr>
            <c:dLblPos val="ctr"/>
            <c:showVal val="1"/>
            <c:extLst>
              <c:ext xmlns:c15="http://schemas.microsoft.com/office/drawing/2012/chart" uri="{CE6537A1-D6FC-4f65-9D91-7224C49458BB}">
                <c15:layout/>
                <c15:showLeaderLines val="0"/>
              </c:ext>
            </c:extLst>
          </c:dLbls>
          <c:cat>
            <c:strRef>
              <c:f>Sheet1!$A$2:$A$8</c:f>
              <c:strCache>
                <c:ptCount val="6"/>
                <c:pt idx="1">
                  <c:v>Men</c:v>
                </c:pt>
                <c:pt idx="5">
                  <c:v>Women</c:v>
                </c:pt>
              </c:strCache>
            </c:strRef>
          </c:cat>
          <c:val>
            <c:numRef>
              <c:f>Sheet1!$C$2:$C$8</c:f>
              <c:numCache>
                <c:formatCode>General</c:formatCode>
                <c:ptCount val="7"/>
                <c:pt idx="0" formatCode="0%">
                  <c:v>0.17</c:v>
                </c:pt>
                <c:pt idx="4" formatCode="0%">
                  <c:v>0.1</c:v>
                </c:pt>
              </c:numCache>
            </c:numRef>
          </c:val>
        </c:ser>
        <c:ser>
          <c:idx val="2"/>
          <c:order val="2"/>
          <c:tx>
            <c:strRef>
              <c:f>Sheet1!$D$1</c:f>
              <c:strCache>
                <c:ptCount val="1"/>
                <c:pt idx="0">
                  <c:v>Total Oppose</c:v>
                </c:pt>
              </c:strCache>
            </c:strRef>
          </c:tx>
          <c:spPr>
            <a:solidFill>
              <a:schemeClr val="accent4"/>
            </a:solidFill>
            <a:ln>
              <a:solidFill>
                <a:schemeClr val="tx1"/>
              </a:solidFill>
            </a:ln>
          </c:spPr>
          <c:dLbls>
            <c:dLbl>
              <c:idx val="0"/>
              <c:delete val="1"/>
              <c:extLst>
                <c:ext xmlns:c15="http://schemas.microsoft.com/office/drawing/2012/chart" uri="{CE6537A1-D6FC-4f65-9D91-7224C49458BB}"/>
              </c:extLst>
            </c:dLbl>
            <c:dLbl>
              <c:idx val="1"/>
              <c:layout>
                <c:manualLayout>
                  <c:x val="-2.6253933191391722E-17"/>
                  <c:y val="-5.6004866374691105E-2"/>
                </c:manualLayout>
              </c:layout>
              <c:dLblPos val="ctr"/>
              <c:showVal val="1"/>
              <c:extLst>
                <c:ext xmlns:c15="http://schemas.microsoft.com/office/drawing/2012/chart" uri="{CE6537A1-D6FC-4f65-9D91-7224C49458BB}">
                  <c15:layout/>
                </c:ext>
              </c:extLst>
            </c:dLbl>
            <c:dLbl>
              <c:idx val="4"/>
              <c:delete val="1"/>
              <c:extLst>
                <c:ext xmlns:c15="http://schemas.microsoft.com/office/drawing/2012/chart" uri="{CE6537A1-D6FC-4f65-9D91-7224C49458BB}"/>
              </c:extLst>
            </c:dLbl>
            <c:spPr>
              <a:noFill/>
              <a:ln>
                <a:noFill/>
              </a:ln>
              <a:effectLst/>
            </c:spPr>
            <c:txPr>
              <a:bodyPr/>
              <a:lstStyle/>
              <a:p>
                <a:pPr>
                  <a:defRPr sz="1600"/>
                </a:pPr>
                <a:endParaRPr lang="en-US"/>
              </a:p>
            </c:txPr>
            <c:dLblPos val="inBase"/>
            <c:showVal val="1"/>
            <c:extLst>
              <c:ext xmlns:c15="http://schemas.microsoft.com/office/drawing/2012/chart" uri="{CE6537A1-D6FC-4f65-9D91-7224C49458BB}">
                <c15:layout/>
                <c15:showLeaderLines val="0"/>
              </c:ext>
            </c:extLst>
          </c:dLbls>
          <c:cat>
            <c:strRef>
              <c:f>Sheet1!$A$2:$A$8</c:f>
              <c:strCache>
                <c:ptCount val="6"/>
                <c:pt idx="1">
                  <c:v>Men</c:v>
                </c:pt>
                <c:pt idx="5">
                  <c:v>Women</c:v>
                </c:pt>
              </c:strCache>
            </c:strRef>
          </c:cat>
          <c:val>
            <c:numRef>
              <c:f>Sheet1!$D$2:$D$8</c:f>
              <c:numCache>
                <c:formatCode>0%</c:formatCode>
                <c:ptCount val="7"/>
                <c:pt idx="0">
                  <c:v>0</c:v>
                </c:pt>
                <c:pt idx="1">
                  <c:v>6.0000000000000026E-2</c:v>
                </c:pt>
                <c:pt idx="4">
                  <c:v>0</c:v>
                </c:pt>
                <c:pt idx="5">
                  <c:v>2.0000000000000011E-2</c:v>
                </c:pt>
              </c:numCache>
            </c:numRef>
          </c:val>
        </c:ser>
        <c:ser>
          <c:idx val="3"/>
          <c:order val="3"/>
          <c:tx>
            <c:strRef>
              <c:f>Sheet1!$E$1</c:f>
              <c:strCache>
                <c:ptCount val="1"/>
                <c:pt idx="0">
                  <c:v>DK/NA</c:v>
                </c:pt>
              </c:strCache>
            </c:strRef>
          </c:tx>
          <c:spPr>
            <a:solidFill>
              <a:schemeClr val="accent6"/>
            </a:solidFill>
            <a:ln>
              <a:solidFill>
                <a:schemeClr val="tx1"/>
              </a:solidFill>
            </a:ln>
          </c:spPr>
          <c:dLbls>
            <c:dLbl>
              <c:idx val="0"/>
              <c:delete val="1"/>
              <c:extLst>
                <c:ext xmlns:c15="http://schemas.microsoft.com/office/drawing/2012/chart" uri="{CE6537A1-D6FC-4f65-9D91-7224C49458BB}"/>
              </c:extLst>
            </c:dLbl>
            <c:dLbl>
              <c:idx val="4"/>
              <c:delete val="1"/>
              <c:extLst>
                <c:ext xmlns:c15="http://schemas.microsoft.com/office/drawing/2012/chart" uri="{CE6537A1-D6FC-4f65-9D91-7224C49458BB}"/>
              </c:extLst>
            </c:dLbl>
            <c:spPr>
              <a:noFill/>
              <a:ln>
                <a:noFill/>
              </a:ln>
              <a:effectLst/>
            </c:spPr>
            <c:txPr>
              <a:bodyPr/>
              <a:lstStyle/>
              <a:p>
                <a:pPr>
                  <a:defRPr sz="1600"/>
                </a:pPr>
                <a:endParaRPr lang="en-US"/>
              </a:p>
            </c:txPr>
            <c:dLblPos val="inBase"/>
            <c:showVal val="1"/>
            <c:extLst>
              <c:ext xmlns:c15="http://schemas.microsoft.com/office/drawing/2012/chart" uri="{CE6537A1-D6FC-4f65-9D91-7224C49458BB}">
                <c15:layout/>
                <c15:showLeaderLines val="0"/>
              </c:ext>
            </c:extLst>
          </c:dLbls>
          <c:cat>
            <c:strRef>
              <c:f>Sheet1!$A$2:$A$8</c:f>
              <c:strCache>
                <c:ptCount val="6"/>
                <c:pt idx="1">
                  <c:v>Men</c:v>
                </c:pt>
                <c:pt idx="5">
                  <c:v>Women</c:v>
                </c:pt>
              </c:strCache>
            </c:strRef>
          </c:cat>
          <c:val>
            <c:numRef>
              <c:f>Sheet1!$E$2:$E$8</c:f>
              <c:numCache>
                <c:formatCode>General</c:formatCode>
                <c:ptCount val="7"/>
                <c:pt idx="0" formatCode="0%">
                  <c:v>0</c:v>
                </c:pt>
                <c:pt idx="2" formatCode="0%">
                  <c:v>2.0000000000000011E-2</c:v>
                </c:pt>
                <c:pt idx="4" formatCode="0%">
                  <c:v>0</c:v>
                </c:pt>
                <c:pt idx="6" formatCode="0%">
                  <c:v>3.0000000000000002E-2</c:v>
                </c:pt>
              </c:numCache>
            </c:numRef>
          </c:val>
        </c:ser>
        <c:dLbls>
          <c:showVal val="1"/>
        </c:dLbls>
        <c:gapWidth val="5"/>
        <c:overlap val="100"/>
        <c:axId val="146338176"/>
        <c:axId val="146339712"/>
      </c:barChart>
      <c:catAx>
        <c:axId val="146338176"/>
        <c:scaling>
          <c:orientation val="minMax"/>
        </c:scaling>
        <c:axPos val="b"/>
        <c:numFmt formatCode="General" sourceLinked="1"/>
        <c:majorTickMark val="none"/>
        <c:tickLblPos val="nextTo"/>
        <c:spPr>
          <a:ln>
            <a:solidFill>
              <a:schemeClr val="tx1"/>
            </a:solidFill>
          </a:ln>
        </c:spPr>
        <c:txPr>
          <a:bodyPr/>
          <a:lstStyle/>
          <a:p>
            <a:pPr>
              <a:defRPr sz="1800"/>
            </a:pPr>
            <a:endParaRPr lang="en-US"/>
          </a:p>
        </c:txPr>
        <c:crossAx val="146339712"/>
        <c:crosses val="autoZero"/>
        <c:auto val="1"/>
        <c:lblAlgn val="ctr"/>
        <c:lblOffset val="100"/>
      </c:catAx>
      <c:valAx>
        <c:axId val="146339712"/>
        <c:scaling>
          <c:orientation val="minMax"/>
          <c:max val="1"/>
        </c:scaling>
        <c:axPos val="l"/>
        <c:numFmt formatCode="0%" sourceLinked="1"/>
        <c:tickLblPos val="nextTo"/>
        <c:spPr>
          <a:ln>
            <a:solidFill>
              <a:schemeClr val="tx1"/>
            </a:solidFill>
          </a:ln>
        </c:spPr>
        <c:txPr>
          <a:bodyPr/>
          <a:lstStyle/>
          <a:p>
            <a:pPr>
              <a:defRPr sz="900"/>
            </a:pPr>
            <a:endParaRPr lang="en-US"/>
          </a:p>
        </c:txPr>
        <c:crossAx val="146338176"/>
        <c:crosses val="autoZero"/>
        <c:crossBetween val="between"/>
        <c:majorUnit val="0.2"/>
      </c:valAx>
    </c:plotArea>
    <c:legend>
      <c:legendPos val="t"/>
      <c:txPr>
        <a:bodyPr/>
        <a:lstStyle/>
        <a:p>
          <a:pPr>
            <a:defRPr sz="1400"/>
          </a:pPr>
          <a:endParaRPr lang="en-US"/>
        </a:p>
      </c:txPr>
    </c:legend>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0287593830235698E-2"/>
          <c:y val="0.24387196780130571"/>
          <c:w val="0.93395986428232369"/>
          <c:h val="0.62912827582911002"/>
        </c:manualLayout>
      </c:layout>
      <c:barChart>
        <c:barDir val="col"/>
        <c:grouping val="stacked"/>
        <c:ser>
          <c:idx val="0"/>
          <c:order val="0"/>
          <c:tx>
            <c:strRef>
              <c:f>Sheet1!$B$1</c:f>
              <c:strCache>
                <c:ptCount val="1"/>
                <c:pt idx="0">
                  <c:v>Strongly Support</c:v>
                </c:pt>
              </c:strCache>
            </c:strRef>
          </c:tx>
          <c:spPr>
            <a:solidFill>
              <a:schemeClr val="accent1"/>
            </a:solidFill>
            <a:ln>
              <a:solidFill>
                <a:schemeClr val="tx1"/>
              </a:solidFill>
            </a:ln>
          </c:spPr>
          <c:dLbls>
            <c:spPr>
              <a:noFill/>
              <a:ln>
                <a:noFill/>
              </a:ln>
              <a:effectLst/>
            </c:spPr>
            <c:txPr>
              <a:bodyPr/>
              <a:lstStyle/>
              <a:p>
                <a:pPr>
                  <a:defRPr sz="1600">
                    <a:solidFill>
                      <a:schemeClr val="bg1"/>
                    </a:solidFill>
                  </a:defRPr>
                </a:pPr>
                <a:endParaRPr lang="en-US"/>
              </a:p>
            </c:txPr>
            <c:dLblPos val="ctr"/>
            <c:showVal val="1"/>
            <c:extLst>
              <c:ext xmlns:c15="http://schemas.microsoft.com/office/drawing/2012/chart" uri="{CE6537A1-D6FC-4f65-9D91-7224C49458BB}">
                <c15:layout/>
                <c15:showLeaderLines val="0"/>
              </c:ext>
            </c:extLst>
          </c:dLbls>
          <c:cat>
            <c:strRef>
              <c:f>Sheet1!$A$2:$A$12</c:f>
              <c:strCache>
                <c:ptCount val="10"/>
                <c:pt idx="1">
                  <c:v>18-49</c:v>
                </c:pt>
                <c:pt idx="5">
                  <c:v>50-64</c:v>
                </c:pt>
                <c:pt idx="9">
                  <c:v>65+</c:v>
                </c:pt>
              </c:strCache>
            </c:strRef>
          </c:cat>
          <c:val>
            <c:numRef>
              <c:f>Sheet1!$B$2:$B$12</c:f>
              <c:numCache>
                <c:formatCode>General</c:formatCode>
                <c:ptCount val="11"/>
                <c:pt idx="0" formatCode="0%">
                  <c:v>0.88</c:v>
                </c:pt>
                <c:pt idx="4" formatCode="0%">
                  <c:v>0.78</c:v>
                </c:pt>
                <c:pt idx="8" formatCode="0%">
                  <c:v>0.70000000000000029</c:v>
                </c:pt>
              </c:numCache>
            </c:numRef>
          </c:val>
        </c:ser>
        <c:ser>
          <c:idx val="1"/>
          <c:order val="1"/>
          <c:tx>
            <c:strRef>
              <c:f>Sheet1!$C$1</c:f>
              <c:strCache>
                <c:ptCount val="1"/>
                <c:pt idx="0">
                  <c:v>Somewhat Support</c:v>
                </c:pt>
              </c:strCache>
            </c:strRef>
          </c:tx>
          <c:spPr>
            <a:solidFill>
              <a:schemeClr val="accent2">
                <a:lumMod val="40000"/>
                <a:lumOff val="60000"/>
              </a:schemeClr>
            </a:solidFill>
            <a:ln>
              <a:solidFill>
                <a:schemeClr val="tx1"/>
              </a:solidFill>
            </a:ln>
          </c:spPr>
          <c:dLbls>
            <c:dLbl>
              <c:idx val="0"/>
              <c:spPr/>
              <c:txPr>
                <a:bodyPr/>
                <a:lstStyle/>
                <a:p>
                  <a:pPr>
                    <a:defRPr sz="1400"/>
                  </a:pPr>
                  <a:endParaRPr lang="en-US"/>
                </a:p>
              </c:txPr>
            </c:dLbl>
            <c:spPr>
              <a:noFill/>
              <a:ln>
                <a:noFill/>
              </a:ln>
              <a:effectLst/>
            </c:spPr>
            <c:txPr>
              <a:bodyPr/>
              <a:lstStyle/>
              <a:p>
                <a:pPr>
                  <a:defRPr sz="1600"/>
                </a:pPr>
                <a:endParaRPr lang="en-US"/>
              </a:p>
            </c:txPr>
            <c:dLblPos val="ctr"/>
            <c:showVal val="1"/>
            <c:extLst>
              <c:ext xmlns:c15="http://schemas.microsoft.com/office/drawing/2012/chart" uri="{CE6537A1-D6FC-4f65-9D91-7224C49458BB}">
                <c15:layout/>
                <c15:showLeaderLines val="0"/>
              </c:ext>
            </c:extLst>
          </c:dLbls>
          <c:cat>
            <c:strRef>
              <c:f>Sheet1!$A$2:$A$12</c:f>
              <c:strCache>
                <c:ptCount val="10"/>
                <c:pt idx="1">
                  <c:v>18-49</c:v>
                </c:pt>
                <c:pt idx="5">
                  <c:v>50-64</c:v>
                </c:pt>
                <c:pt idx="9">
                  <c:v>65+</c:v>
                </c:pt>
              </c:strCache>
            </c:strRef>
          </c:cat>
          <c:val>
            <c:numRef>
              <c:f>Sheet1!$C$2:$C$12</c:f>
              <c:numCache>
                <c:formatCode>General</c:formatCode>
                <c:ptCount val="11"/>
                <c:pt idx="0" formatCode="0%">
                  <c:v>7.0000000000000021E-2</c:v>
                </c:pt>
                <c:pt idx="4" formatCode="0%">
                  <c:v>0.17</c:v>
                </c:pt>
                <c:pt idx="8" formatCode="0%">
                  <c:v>0.2</c:v>
                </c:pt>
              </c:numCache>
            </c:numRef>
          </c:val>
        </c:ser>
        <c:ser>
          <c:idx val="2"/>
          <c:order val="2"/>
          <c:tx>
            <c:strRef>
              <c:f>Sheet1!$D$1</c:f>
              <c:strCache>
                <c:ptCount val="1"/>
                <c:pt idx="0">
                  <c:v>Total Oppose</c:v>
                </c:pt>
              </c:strCache>
            </c:strRef>
          </c:tx>
          <c:spPr>
            <a:solidFill>
              <a:schemeClr val="accent4"/>
            </a:solidFill>
            <a:ln>
              <a:solidFill>
                <a:schemeClr val="tx1"/>
              </a:solidFill>
            </a:ln>
          </c:spPr>
          <c:dLbls>
            <c:dLbl>
              <c:idx val="0"/>
              <c:delete val="1"/>
              <c:extLst>
                <c:ext xmlns:c15="http://schemas.microsoft.com/office/drawing/2012/chart" uri="{CE6537A1-D6FC-4f65-9D91-7224C49458BB}"/>
              </c:extLst>
            </c:dLbl>
            <c:dLbl>
              <c:idx val="1"/>
              <c:layout>
                <c:manualLayout>
                  <c:x val="0"/>
                  <c:y val="-4.6450813928179416E-2"/>
                </c:manualLayout>
              </c:layout>
              <c:dLblPos val="ctr"/>
              <c:showVal val="1"/>
              <c:extLst>
                <c:ext xmlns:c15="http://schemas.microsoft.com/office/drawing/2012/chart" uri="{CE6537A1-D6FC-4f65-9D91-7224C49458BB}">
                  <c15:layout/>
                </c:ext>
              </c:extLst>
            </c:dLbl>
            <c:dLbl>
              <c:idx val="4"/>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layout>
                <c:manualLayout>
                  <c:x val="0"/>
                  <c:y val="-4.6297830650368535E-2"/>
                </c:manualLayout>
              </c:layout>
              <c:dLblPos val="ctr"/>
              <c:showVal val="1"/>
              <c:extLst>
                <c:ext xmlns:c15="http://schemas.microsoft.com/office/drawing/2012/chart" uri="{CE6537A1-D6FC-4f65-9D91-7224C49458BB}">
                  <c15:layout/>
                </c:ext>
              </c:extLst>
            </c:dLbl>
            <c:spPr>
              <a:noFill/>
              <a:ln>
                <a:noFill/>
              </a:ln>
              <a:effectLst/>
            </c:spPr>
            <c:txPr>
              <a:bodyPr/>
              <a:lstStyle/>
              <a:p>
                <a:pPr>
                  <a:defRPr sz="1600"/>
                </a:pPr>
                <a:endParaRPr lang="en-US"/>
              </a:p>
            </c:txPr>
            <c:dLblPos val="inBase"/>
            <c:showVal val="1"/>
            <c:extLst>
              <c:ext xmlns:c15="http://schemas.microsoft.com/office/drawing/2012/chart" uri="{CE6537A1-D6FC-4f65-9D91-7224C49458BB}">
                <c15:layout/>
                <c15:showLeaderLines val="0"/>
              </c:ext>
            </c:extLst>
          </c:dLbls>
          <c:cat>
            <c:strRef>
              <c:f>Sheet1!$A$2:$A$12</c:f>
              <c:strCache>
                <c:ptCount val="10"/>
                <c:pt idx="1">
                  <c:v>18-49</c:v>
                </c:pt>
                <c:pt idx="5">
                  <c:v>50-64</c:v>
                </c:pt>
                <c:pt idx="9">
                  <c:v>65+</c:v>
                </c:pt>
              </c:strCache>
            </c:strRef>
          </c:cat>
          <c:val>
            <c:numRef>
              <c:f>Sheet1!$D$2:$D$12</c:f>
              <c:numCache>
                <c:formatCode>0%</c:formatCode>
                <c:ptCount val="11"/>
                <c:pt idx="0">
                  <c:v>0</c:v>
                </c:pt>
                <c:pt idx="1">
                  <c:v>0.05</c:v>
                </c:pt>
                <c:pt idx="4">
                  <c:v>0</c:v>
                </c:pt>
                <c:pt idx="5">
                  <c:v>3.0000000000000002E-2</c:v>
                </c:pt>
                <c:pt idx="8">
                  <c:v>0</c:v>
                </c:pt>
                <c:pt idx="9">
                  <c:v>2.0000000000000011E-2</c:v>
                </c:pt>
              </c:numCache>
            </c:numRef>
          </c:val>
        </c:ser>
        <c:ser>
          <c:idx val="3"/>
          <c:order val="3"/>
          <c:tx>
            <c:strRef>
              <c:f>Sheet1!$E$1</c:f>
              <c:strCache>
                <c:ptCount val="1"/>
                <c:pt idx="0">
                  <c:v>DK/NA</c:v>
                </c:pt>
              </c:strCache>
            </c:strRef>
          </c:tx>
          <c:spPr>
            <a:solidFill>
              <a:schemeClr val="accent6"/>
            </a:solidFill>
            <a:ln>
              <a:solidFill>
                <a:schemeClr val="tx1"/>
              </a:solidFill>
            </a:ln>
          </c:spPr>
          <c:dLbls>
            <c:dLbl>
              <c:idx val="0"/>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10"/>
              <c:layout>
                <c:manualLayout>
                  <c:x val="0"/>
                  <c:y val="-6.2449124618775526E-2"/>
                </c:manualLayout>
              </c:layout>
              <c:dLblPos val="ctr"/>
              <c:showVal val="1"/>
              <c:extLst>
                <c:ext xmlns:c15="http://schemas.microsoft.com/office/drawing/2012/chart" uri="{CE6537A1-D6FC-4f65-9D91-7224C49458BB}">
                  <c15:layout/>
                </c:ext>
              </c:extLst>
            </c:dLbl>
            <c:spPr>
              <a:noFill/>
              <a:ln>
                <a:noFill/>
              </a:ln>
              <a:effectLst/>
            </c:spPr>
            <c:txPr>
              <a:bodyPr/>
              <a:lstStyle/>
              <a:p>
                <a:pPr>
                  <a:defRPr sz="1600"/>
                </a:pPr>
                <a:endParaRPr lang="en-US"/>
              </a:p>
            </c:txPr>
            <c:dLblPos val="inBase"/>
            <c:showVal val="1"/>
            <c:extLst>
              <c:ext xmlns:c15="http://schemas.microsoft.com/office/drawing/2012/chart" uri="{CE6537A1-D6FC-4f65-9D91-7224C49458BB}">
                <c15:layout/>
                <c15:showLeaderLines val="0"/>
              </c:ext>
            </c:extLst>
          </c:dLbls>
          <c:cat>
            <c:strRef>
              <c:f>Sheet1!$A$2:$A$12</c:f>
              <c:strCache>
                <c:ptCount val="10"/>
                <c:pt idx="1">
                  <c:v>18-49</c:v>
                </c:pt>
                <c:pt idx="5">
                  <c:v>50-64</c:v>
                </c:pt>
                <c:pt idx="9">
                  <c:v>65+</c:v>
                </c:pt>
              </c:strCache>
            </c:strRef>
          </c:cat>
          <c:val>
            <c:numRef>
              <c:f>Sheet1!$E$2:$E$12</c:f>
              <c:numCache>
                <c:formatCode>General</c:formatCode>
                <c:ptCount val="11"/>
                <c:pt idx="0" formatCode="0%">
                  <c:v>0</c:v>
                </c:pt>
                <c:pt idx="2" formatCode="0%">
                  <c:v>0</c:v>
                </c:pt>
                <c:pt idx="4" formatCode="0%">
                  <c:v>0</c:v>
                </c:pt>
                <c:pt idx="6" formatCode="0%">
                  <c:v>2.0000000000000011E-2</c:v>
                </c:pt>
                <c:pt idx="8" formatCode="0%">
                  <c:v>0</c:v>
                </c:pt>
                <c:pt idx="10" formatCode="0%">
                  <c:v>9.0000000000000024E-2</c:v>
                </c:pt>
              </c:numCache>
            </c:numRef>
          </c:val>
        </c:ser>
        <c:dLbls>
          <c:showVal val="1"/>
        </c:dLbls>
        <c:gapWidth val="5"/>
        <c:overlap val="100"/>
        <c:axId val="123291904"/>
        <c:axId val="123326464"/>
      </c:barChart>
      <c:catAx>
        <c:axId val="123291904"/>
        <c:scaling>
          <c:orientation val="minMax"/>
        </c:scaling>
        <c:axPos val="b"/>
        <c:numFmt formatCode="General" sourceLinked="1"/>
        <c:majorTickMark val="none"/>
        <c:tickLblPos val="nextTo"/>
        <c:spPr>
          <a:ln>
            <a:solidFill>
              <a:schemeClr val="tx1"/>
            </a:solidFill>
          </a:ln>
        </c:spPr>
        <c:txPr>
          <a:bodyPr/>
          <a:lstStyle/>
          <a:p>
            <a:pPr>
              <a:defRPr sz="1800"/>
            </a:pPr>
            <a:endParaRPr lang="en-US"/>
          </a:p>
        </c:txPr>
        <c:crossAx val="123326464"/>
        <c:crosses val="autoZero"/>
        <c:auto val="1"/>
        <c:lblAlgn val="ctr"/>
        <c:lblOffset val="100"/>
      </c:catAx>
      <c:valAx>
        <c:axId val="123326464"/>
        <c:scaling>
          <c:orientation val="minMax"/>
          <c:max val="1"/>
        </c:scaling>
        <c:axPos val="l"/>
        <c:numFmt formatCode="0%" sourceLinked="1"/>
        <c:tickLblPos val="nextTo"/>
        <c:spPr>
          <a:ln>
            <a:solidFill>
              <a:schemeClr val="tx1"/>
            </a:solidFill>
          </a:ln>
        </c:spPr>
        <c:txPr>
          <a:bodyPr/>
          <a:lstStyle/>
          <a:p>
            <a:pPr>
              <a:defRPr sz="900"/>
            </a:pPr>
            <a:endParaRPr lang="en-US"/>
          </a:p>
        </c:txPr>
        <c:crossAx val="123291904"/>
        <c:crosses val="autoZero"/>
        <c:crossBetween val="between"/>
        <c:majorUnit val="0.2"/>
      </c:valAx>
    </c:plotArea>
    <c:legend>
      <c:legendPos val="t"/>
      <c:txPr>
        <a:bodyPr/>
        <a:lstStyle/>
        <a:p>
          <a:pPr>
            <a:defRPr sz="1400"/>
          </a:pPr>
          <a:endParaRPr lang="en-US"/>
        </a:p>
      </c:txPr>
    </c:legend>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0287593830235698E-2"/>
          <c:y val="0.23397610551846279"/>
          <c:w val="0.93395986428232369"/>
          <c:h val="0.57832925637659827"/>
        </c:manualLayout>
      </c:layout>
      <c:barChart>
        <c:barDir val="col"/>
        <c:grouping val="stacked"/>
        <c:ser>
          <c:idx val="0"/>
          <c:order val="0"/>
          <c:tx>
            <c:strRef>
              <c:f>Sheet1!$B$1</c:f>
              <c:strCache>
                <c:ptCount val="1"/>
                <c:pt idx="0">
                  <c:v>Strongly Support</c:v>
                </c:pt>
              </c:strCache>
            </c:strRef>
          </c:tx>
          <c:spPr>
            <a:solidFill>
              <a:schemeClr val="accent1"/>
            </a:solidFill>
            <a:ln>
              <a:solidFill>
                <a:schemeClr val="tx1"/>
              </a:solidFill>
            </a:ln>
          </c:spPr>
          <c:dLbls>
            <c:spPr>
              <a:noFill/>
              <a:ln>
                <a:noFill/>
              </a:ln>
              <a:effectLst/>
            </c:spPr>
            <c:txPr>
              <a:bodyPr/>
              <a:lstStyle/>
              <a:p>
                <a:pPr>
                  <a:defRPr sz="1600">
                    <a:solidFill>
                      <a:schemeClr val="bg1"/>
                    </a:solidFill>
                  </a:defRPr>
                </a:pPr>
                <a:endParaRPr lang="en-US"/>
              </a:p>
            </c:txPr>
            <c:dLblPos val="ctr"/>
            <c:showVal val="1"/>
            <c:extLst>
              <c:ext xmlns:c15="http://schemas.microsoft.com/office/drawing/2012/chart" uri="{CE6537A1-D6FC-4f65-9D91-7224C49458BB}">
                <c15:layout/>
                <c15:showLeaderLines val="0"/>
              </c:ext>
            </c:extLst>
          </c:dLbls>
          <c:cat>
            <c:strRef>
              <c:f>Sheet1!$A$2:$A$20</c:f>
              <c:strCache>
                <c:ptCount val="18"/>
                <c:pt idx="1">
                  <c:v>$0-
$25,000</c:v>
                </c:pt>
                <c:pt idx="5">
                  <c:v>$25,000-
$50,000</c:v>
                </c:pt>
                <c:pt idx="9">
                  <c:v>$50,000-
$75,000</c:v>
                </c:pt>
                <c:pt idx="13">
                  <c:v>$75,000-
$100,000</c:v>
                </c:pt>
                <c:pt idx="17">
                  <c:v>$100,000+</c:v>
                </c:pt>
              </c:strCache>
            </c:strRef>
          </c:cat>
          <c:val>
            <c:numRef>
              <c:f>Sheet1!$B$2:$B$20</c:f>
              <c:numCache>
                <c:formatCode>General</c:formatCode>
                <c:ptCount val="19"/>
                <c:pt idx="0" formatCode="0%">
                  <c:v>0.87000000000000033</c:v>
                </c:pt>
                <c:pt idx="4" formatCode="0%">
                  <c:v>0.82000000000000028</c:v>
                </c:pt>
                <c:pt idx="8" formatCode="0%">
                  <c:v>0.79</c:v>
                </c:pt>
                <c:pt idx="12" formatCode="0%">
                  <c:v>0.73000000000000032</c:v>
                </c:pt>
                <c:pt idx="16" formatCode="0%">
                  <c:v>0.79</c:v>
                </c:pt>
              </c:numCache>
            </c:numRef>
          </c:val>
        </c:ser>
        <c:ser>
          <c:idx val="1"/>
          <c:order val="1"/>
          <c:tx>
            <c:strRef>
              <c:f>Sheet1!$C$1</c:f>
              <c:strCache>
                <c:ptCount val="1"/>
                <c:pt idx="0">
                  <c:v>Somewhat Support</c:v>
                </c:pt>
              </c:strCache>
            </c:strRef>
          </c:tx>
          <c:spPr>
            <a:solidFill>
              <a:schemeClr val="accent2">
                <a:lumMod val="40000"/>
                <a:lumOff val="60000"/>
              </a:schemeClr>
            </a:solidFill>
            <a:ln>
              <a:solidFill>
                <a:schemeClr val="tx1"/>
              </a:solidFill>
            </a:ln>
          </c:spPr>
          <c:dLbls>
            <c:spPr>
              <a:noFill/>
              <a:ln>
                <a:noFill/>
              </a:ln>
              <a:effectLst/>
            </c:spPr>
            <c:txPr>
              <a:bodyPr/>
              <a:lstStyle/>
              <a:p>
                <a:pPr>
                  <a:defRPr sz="1500"/>
                </a:pPr>
                <a:endParaRPr lang="en-US"/>
              </a:p>
            </c:txPr>
            <c:dLblPos val="ctr"/>
            <c:showVal val="1"/>
            <c:extLst>
              <c:ext xmlns:c15="http://schemas.microsoft.com/office/drawing/2012/chart" uri="{CE6537A1-D6FC-4f65-9D91-7224C49458BB}">
                <c15:layout/>
                <c15:showLeaderLines val="0"/>
              </c:ext>
            </c:extLst>
          </c:dLbls>
          <c:cat>
            <c:strRef>
              <c:f>Sheet1!$A$2:$A$20</c:f>
              <c:strCache>
                <c:ptCount val="18"/>
                <c:pt idx="1">
                  <c:v>$0-
$25,000</c:v>
                </c:pt>
                <c:pt idx="5">
                  <c:v>$25,000-
$50,000</c:v>
                </c:pt>
                <c:pt idx="9">
                  <c:v>$50,000-
$75,000</c:v>
                </c:pt>
                <c:pt idx="13">
                  <c:v>$75,000-
$100,000</c:v>
                </c:pt>
                <c:pt idx="17">
                  <c:v>$100,000+</c:v>
                </c:pt>
              </c:strCache>
            </c:strRef>
          </c:cat>
          <c:val>
            <c:numRef>
              <c:f>Sheet1!$C$2:$C$20</c:f>
              <c:numCache>
                <c:formatCode>General</c:formatCode>
                <c:ptCount val="19"/>
                <c:pt idx="0" formatCode="0%">
                  <c:v>9.0000000000000024E-2</c:v>
                </c:pt>
                <c:pt idx="4" formatCode="0%">
                  <c:v>0.11</c:v>
                </c:pt>
                <c:pt idx="8" formatCode="0%">
                  <c:v>0.17</c:v>
                </c:pt>
                <c:pt idx="12" formatCode="0%">
                  <c:v>0.24000000000000007</c:v>
                </c:pt>
                <c:pt idx="16" formatCode="0%">
                  <c:v>9.0000000000000024E-2</c:v>
                </c:pt>
              </c:numCache>
            </c:numRef>
          </c:val>
        </c:ser>
        <c:ser>
          <c:idx val="2"/>
          <c:order val="2"/>
          <c:tx>
            <c:strRef>
              <c:f>Sheet1!$D$1</c:f>
              <c:strCache>
                <c:ptCount val="1"/>
                <c:pt idx="0">
                  <c:v>Total Oppose</c:v>
                </c:pt>
              </c:strCache>
            </c:strRef>
          </c:tx>
          <c:spPr>
            <a:solidFill>
              <a:schemeClr val="accent4"/>
            </a:solidFill>
            <a:ln>
              <a:solidFill>
                <a:schemeClr val="tx1"/>
              </a:solidFill>
            </a:ln>
          </c:spPr>
          <c:dLbls>
            <c:dLbl>
              <c:idx val="16"/>
              <c:delete val="1"/>
              <c:extLst>
                <c:ext xmlns:c15="http://schemas.microsoft.com/office/drawing/2012/chart" uri="{CE6537A1-D6FC-4f65-9D91-7224C49458BB}"/>
              </c:extLst>
            </c:dLbl>
            <c:dLbl>
              <c:idx val="17"/>
              <c:layout>
                <c:manualLayout>
                  <c:x val="1.4320492624946299E-3"/>
                  <c:y val="-6.1322139147771494E-2"/>
                </c:manualLayout>
              </c:layout>
              <c:dLblPos val="ctr"/>
              <c:showVal val="1"/>
              <c:extLst>
                <c:ext xmlns:c15="http://schemas.microsoft.com/office/drawing/2012/chart" uri="{CE6537A1-D6FC-4f65-9D91-7224C49458BB}">
                  <c15:layout/>
                </c:ext>
              </c:extLst>
            </c:dLbl>
            <c:spPr>
              <a:noFill/>
              <a:ln>
                <a:noFill/>
              </a:ln>
              <a:effectLst/>
            </c:spPr>
            <c:txPr>
              <a:bodyPr/>
              <a:lstStyle/>
              <a:p>
                <a:pPr>
                  <a:defRPr sz="1600"/>
                </a:pPr>
                <a:endParaRPr lang="en-US"/>
              </a:p>
            </c:txPr>
            <c:dLblPos val="inBase"/>
            <c:showVal val="1"/>
            <c:extLst>
              <c:ext xmlns:c15="http://schemas.microsoft.com/office/drawing/2012/chart" uri="{CE6537A1-D6FC-4f65-9D91-7224C49458BB}">
                <c15:layout/>
                <c15:showLeaderLines val="0"/>
              </c:ext>
            </c:extLst>
          </c:dLbls>
          <c:cat>
            <c:strRef>
              <c:f>Sheet1!$A$2:$A$20</c:f>
              <c:strCache>
                <c:ptCount val="18"/>
                <c:pt idx="1">
                  <c:v>$0-
$25,000</c:v>
                </c:pt>
                <c:pt idx="5">
                  <c:v>$25,000-
$50,000</c:v>
                </c:pt>
                <c:pt idx="9">
                  <c:v>$50,000-
$75,000</c:v>
                </c:pt>
                <c:pt idx="13">
                  <c:v>$75,000-
$100,000</c:v>
                </c:pt>
                <c:pt idx="17">
                  <c:v>$100,000+</c:v>
                </c:pt>
              </c:strCache>
            </c:strRef>
          </c:cat>
          <c:val>
            <c:numRef>
              <c:f>Sheet1!$D$2:$D$20</c:f>
              <c:numCache>
                <c:formatCode>0%</c:formatCode>
                <c:ptCount val="19"/>
                <c:pt idx="1">
                  <c:v>0</c:v>
                </c:pt>
                <c:pt idx="5">
                  <c:v>2.0000000000000011E-2</c:v>
                </c:pt>
                <c:pt idx="9">
                  <c:v>2.0000000000000011E-2</c:v>
                </c:pt>
                <c:pt idx="13">
                  <c:v>2.0000000000000011E-2</c:v>
                </c:pt>
                <c:pt idx="16" formatCode="General">
                  <c:v>0</c:v>
                </c:pt>
                <c:pt idx="17">
                  <c:v>0.1</c:v>
                </c:pt>
              </c:numCache>
            </c:numRef>
          </c:val>
        </c:ser>
        <c:ser>
          <c:idx val="3"/>
          <c:order val="3"/>
          <c:tx>
            <c:strRef>
              <c:f>Sheet1!$E$1</c:f>
              <c:strCache>
                <c:ptCount val="1"/>
                <c:pt idx="0">
                  <c:v>DK/NA</c:v>
                </c:pt>
              </c:strCache>
            </c:strRef>
          </c:tx>
          <c:spPr>
            <a:solidFill>
              <a:schemeClr val="accent6"/>
            </a:solidFill>
            <a:ln>
              <a:solidFill>
                <a:schemeClr val="tx1"/>
              </a:solidFill>
            </a:ln>
          </c:spPr>
          <c:dLbls>
            <c:dLbl>
              <c:idx val="2"/>
              <c:layout>
                <c:manualLayout>
                  <c:x val="0"/>
                  <c:y val="-4.6818856890247375E-2"/>
                </c:manualLayout>
              </c:layout>
              <c:dLblPos val="ctr"/>
              <c:showVal val="1"/>
              <c:extLst>
                <c:ext xmlns:c15="http://schemas.microsoft.com/office/drawing/2012/chart" uri="{CE6537A1-D6FC-4f65-9D91-7224C49458BB}">
                  <c15:layout/>
                </c:ext>
              </c:extLst>
            </c:dLbl>
            <c:dLbl>
              <c:idx val="6"/>
              <c:layout>
                <c:manualLayout>
                  <c:x val="0"/>
                  <c:y val="-5.0524480700990693E-2"/>
                </c:manualLayout>
              </c:layout>
              <c:dLblPos val="ctr"/>
              <c:showVal val="1"/>
              <c:extLst>
                <c:ext xmlns:c15="http://schemas.microsoft.com/office/drawing/2012/chart" uri="{CE6537A1-D6FC-4f65-9D91-7224C49458BB}">
                  <c15:layout/>
                </c:ext>
              </c:extLst>
            </c:dLbl>
            <c:spPr>
              <a:noFill/>
              <a:ln>
                <a:noFill/>
              </a:ln>
              <a:effectLst/>
            </c:spPr>
            <c:txPr>
              <a:bodyPr/>
              <a:lstStyle/>
              <a:p>
                <a:pPr>
                  <a:defRPr sz="1600"/>
                </a:pPr>
                <a:endParaRPr lang="en-US"/>
              </a:p>
            </c:txPr>
            <c:dLblPos val="inBase"/>
            <c:showVal val="1"/>
            <c:extLst>
              <c:ext xmlns:c15="http://schemas.microsoft.com/office/drawing/2012/chart" uri="{CE6537A1-D6FC-4f65-9D91-7224C49458BB}">
                <c15:layout/>
                <c15:showLeaderLines val="0"/>
              </c:ext>
            </c:extLst>
          </c:dLbls>
          <c:cat>
            <c:strRef>
              <c:f>Sheet1!$A$2:$A$20</c:f>
              <c:strCache>
                <c:ptCount val="18"/>
                <c:pt idx="1">
                  <c:v>$0-
$25,000</c:v>
                </c:pt>
                <c:pt idx="5">
                  <c:v>$25,000-
$50,000</c:v>
                </c:pt>
                <c:pt idx="9">
                  <c:v>$50,000-
$75,000</c:v>
                </c:pt>
                <c:pt idx="13">
                  <c:v>$75,000-
$100,000</c:v>
                </c:pt>
                <c:pt idx="17">
                  <c:v>$100,000+</c:v>
                </c:pt>
              </c:strCache>
            </c:strRef>
          </c:cat>
          <c:val>
            <c:numRef>
              <c:f>Sheet1!$E$2:$E$20</c:f>
              <c:numCache>
                <c:formatCode>General</c:formatCode>
                <c:ptCount val="19"/>
                <c:pt idx="2" formatCode="0%">
                  <c:v>4.0000000000000022E-2</c:v>
                </c:pt>
                <c:pt idx="6" formatCode="0%">
                  <c:v>0.05</c:v>
                </c:pt>
                <c:pt idx="10" formatCode="0%">
                  <c:v>2.0000000000000011E-2</c:v>
                </c:pt>
                <c:pt idx="14" formatCode="0%">
                  <c:v>0</c:v>
                </c:pt>
                <c:pt idx="18" formatCode="0%">
                  <c:v>3.0000000000000002E-2</c:v>
                </c:pt>
              </c:numCache>
            </c:numRef>
          </c:val>
        </c:ser>
        <c:dLbls>
          <c:showVal val="1"/>
        </c:dLbls>
        <c:gapWidth val="5"/>
        <c:overlap val="100"/>
        <c:axId val="166727680"/>
        <c:axId val="166729216"/>
      </c:barChart>
      <c:catAx>
        <c:axId val="166727680"/>
        <c:scaling>
          <c:orientation val="minMax"/>
        </c:scaling>
        <c:axPos val="b"/>
        <c:numFmt formatCode="General" sourceLinked="1"/>
        <c:majorTickMark val="none"/>
        <c:tickLblPos val="nextTo"/>
        <c:spPr>
          <a:ln>
            <a:solidFill>
              <a:schemeClr val="tx1"/>
            </a:solidFill>
          </a:ln>
        </c:spPr>
        <c:txPr>
          <a:bodyPr/>
          <a:lstStyle/>
          <a:p>
            <a:pPr>
              <a:defRPr sz="1800"/>
            </a:pPr>
            <a:endParaRPr lang="en-US"/>
          </a:p>
        </c:txPr>
        <c:crossAx val="166729216"/>
        <c:crosses val="autoZero"/>
        <c:auto val="1"/>
        <c:lblAlgn val="ctr"/>
        <c:lblOffset val="100"/>
      </c:catAx>
      <c:valAx>
        <c:axId val="166729216"/>
        <c:scaling>
          <c:orientation val="minMax"/>
          <c:max val="1"/>
        </c:scaling>
        <c:axPos val="l"/>
        <c:numFmt formatCode="0%" sourceLinked="1"/>
        <c:tickLblPos val="nextTo"/>
        <c:spPr>
          <a:ln>
            <a:solidFill>
              <a:schemeClr val="tx1"/>
            </a:solidFill>
          </a:ln>
        </c:spPr>
        <c:txPr>
          <a:bodyPr/>
          <a:lstStyle/>
          <a:p>
            <a:pPr>
              <a:defRPr sz="900"/>
            </a:pPr>
            <a:endParaRPr lang="en-US"/>
          </a:p>
        </c:txPr>
        <c:crossAx val="166727680"/>
        <c:crosses val="autoZero"/>
        <c:crossBetween val="between"/>
        <c:majorUnit val="0.2"/>
      </c:valAx>
    </c:plotArea>
    <c:legend>
      <c:legendPos val="t"/>
      <c:txPr>
        <a:bodyPr/>
        <a:lstStyle/>
        <a:p>
          <a:pPr>
            <a:defRPr sz="1400"/>
          </a:pPr>
          <a:endParaRPr lang="en-US"/>
        </a:p>
      </c:txPr>
    </c:legend>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0287593830235698E-2"/>
          <c:y val="0.24387196780130571"/>
          <c:w val="0.93395986428232369"/>
          <c:h val="0.62912827582911002"/>
        </c:manualLayout>
      </c:layout>
      <c:barChart>
        <c:barDir val="col"/>
        <c:grouping val="stacked"/>
        <c:ser>
          <c:idx val="0"/>
          <c:order val="0"/>
          <c:tx>
            <c:strRef>
              <c:f>Sheet1!$B$1</c:f>
              <c:strCache>
                <c:ptCount val="1"/>
                <c:pt idx="0">
                  <c:v>Strongly Support</c:v>
                </c:pt>
              </c:strCache>
            </c:strRef>
          </c:tx>
          <c:spPr>
            <a:solidFill>
              <a:schemeClr val="accent1"/>
            </a:solidFill>
            <a:ln>
              <a:solidFill>
                <a:schemeClr val="tx1"/>
              </a:solidFill>
            </a:ln>
          </c:spPr>
          <c:dLbls>
            <c:spPr>
              <a:noFill/>
              <a:ln>
                <a:noFill/>
              </a:ln>
              <a:effectLst/>
            </c:spPr>
            <c:txPr>
              <a:bodyPr/>
              <a:lstStyle/>
              <a:p>
                <a:pPr>
                  <a:defRPr sz="1600">
                    <a:solidFill>
                      <a:schemeClr val="bg1"/>
                    </a:solidFill>
                  </a:defRPr>
                </a:pPr>
                <a:endParaRPr lang="en-US"/>
              </a:p>
            </c:txPr>
            <c:dLblPos val="ctr"/>
            <c:showVal val="1"/>
            <c:extLst>
              <c:ext xmlns:c15="http://schemas.microsoft.com/office/drawing/2012/chart" uri="{CE6537A1-D6FC-4f65-9D91-7224C49458BB}">
                <c15:layout/>
                <c15:showLeaderLines val="0"/>
              </c:ext>
            </c:extLst>
          </c:dLbls>
          <c:cat>
            <c:strRef>
              <c:f>Sheet1!$A$2:$A$12</c:f>
              <c:strCache>
                <c:ptCount val="10"/>
                <c:pt idx="1">
                  <c:v>Democrats</c:v>
                </c:pt>
                <c:pt idx="5">
                  <c:v>Independents</c:v>
                </c:pt>
                <c:pt idx="9">
                  <c:v>Republicans</c:v>
                </c:pt>
              </c:strCache>
            </c:strRef>
          </c:cat>
          <c:val>
            <c:numRef>
              <c:f>Sheet1!$B$2:$B$12</c:f>
              <c:numCache>
                <c:formatCode>General</c:formatCode>
                <c:ptCount val="11"/>
                <c:pt idx="0" formatCode="0%">
                  <c:v>0.68</c:v>
                </c:pt>
                <c:pt idx="4" formatCode="0%">
                  <c:v>0.45</c:v>
                </c:pt>
                <c:pt idx="8" formatCode="0%">
                  <c:v>0.37000000000000016</c:v>
                </c:pt>
              </c:numCache>
            </c:numRef>
          </c:val>
        </c:ser>
        <c:ser>
          <c:idx val="1"/>
          <c:order val="1"/>
          <c:tx>
            <c:strRef>
              <c:f>Sheet1!$C$1</c:f>
              <c:strCache>
                <c:ptCount val="1"/>
                <c:pt idx="0">
                  <c:v>Somewhat Support</c:v>
                </c:pt>
              </c:strCache>
            </c:strRef>
          </c:tx>
          <c:spPr>
            <a:solidFill>
              <a:schemeClr val="accent2">
                <a:lumMod val="40000"/>
                <a:lumOff val="60000"/>
              </a:schemeClr>
            </a:solidFill>
            <a:ln>
              <a:solidFill>
                <a:schemeClr val="tx1"/>
              </a:solidFill>
            </a:ln>
          </c:spPr>
          <c:dLbls>
            <c:spPr>
              <a:noFill/>
              <a:ln>
                <a:noFill/>
              </a:ln>
              <a:effectLst/>
            </c:spPr>
            <c:txPr>
              <a:bodyPr/>
              <a:lstStyle/>
              <a:p>
                <a:pPr>
                  <a:defRPr sz="1600"/>
                </a:pPr>
                <a:endParaRPr lang="en-US"/>
              </a:p>
            </c:txPr>
            <c:dLblPos val="ctr"/>
            <c:showVal val="1"/>
            <c:extLst>
              <c:ext xmlns:c15="http://schemas.microsoft.com/office/drawing/2012/chart" uri="{CE6537A1-D6FC-4f65-9D91-7224C49458BB}">
                <c15:layout/>
                <c15:showLeaderLines val="0"/>
              </c:ext>
            </c:extLst>
          </c:dLbls>
          <c:cat>
            <c:strRef>
              <c:f>Sheet1!$A$2:$A$12</c:f>
              <c:strCache>
                <c:ptCount val="10"/>
                <c:pt idx="1">
                  <c:v>Democrats</c:v>
                </c:pt>
                <c:pt idx="5">
                  <c:v>Independents</c:v>
                </c:pt>
                <c:pt idx="9">
                  <c:v>Republicans</c:v>
                </c:pt>
              </c:strCache>
            </c:strRef>
          </c:cat>
          <c:val>
            <c:numRef>
              <c:f>Sheet1!$C$2:$C$12</c:f>
              <c:numCache>
                <c:formatCode>General</c:formatCode>
                <c:ptCount val="11"/>
                <c:pt idx="0" formatCode="0%">
                  <c:v>0.22</c:v>
                </c:pt>
                <c:pt idx="4" formatCode="0%">
                  <c:v>0.38000000000000017</c:v>
                </c:pt>
                <c:pt idx="8" formatCode="0%">
                  <c:v>0.44</c:v>
                </c:pt>
              </c:numCache>
            </c:numRef>
          </c:val>
        </c:ser>
        <c:ser>
          <c:idx val="2"/>
          <c:order val="2"/>
          <c:tx>
            <c:strRef>
              <c:f>Sheet1!$D$1</c:f>
              <c:strCache>
                <c:ptCount val="1"/>
                <c:pt idx="0">
                  <c:v>Total Oppose</c:v>
                </c:pt>
              </c:strCache>
            </c:strRef>
          </c:tx>
          <c:spPr>
            <a:solidFill>
              <a:schemeClr val="accent4"/>
            </a:solidFill>
            <a:ln>
              <a:solidFill>
                <a:schemeClr val="tx1"/>
              </a:solidFill>
            </a:ln>
          </c:spPr>
          <c:dLbls>
            <c:dLbl>
              <c:idx val="0"/>
              <c:delete val="1"/>
              <c:extLst>
                <c:ext xmlns:c15="http://schemas.microsoft.com/office/drawing/2012/chart" uri="{CE6537A1-D6FC-4f65-9D91-7224C49458BB}"/>
              </c:extLst>
            </c:dLbl>
            <c:dLbl>
              <c:idx val="1"/>
              <c:layout>
                <c:manualLayout>
                  <c:x val="2.8640985249892598E-3"/>
                  <c:y val="-5.2777932175162474E-2"/>
                </c:manualLayout>
              </c:layout>
              <c:dLblPos val="ctr"/>
              <c:showVal val="1"/>
              <c:extLst>
                <c:ext xmlns:c15="http://schemas.microsoft.com/office/drawing/2012/chart" uri="{CE6537A1-D6FC-4f65-9D91-7224C49458BB}">
                  <c15:layout/>
                </c:ext>
              </c:extLst>
            </c:dLbl>
            <c:dLbl>
              <c:idx val="5"/>
              <c:layout>
                <c:manualLayout>
                  <c:x val="1.4320492624946299E-3"/>
                  <c:y val="-9.5660002067482097E-2"/>
                </c:manualLayout>
              </c:layout>
              <c:dLblPos val="ctr"/>
              <c:showVal val="1"/>
              <c:extLst>
                <c:ext xmlns:c15="http://schemas.microsoft.com/office/drawing/2012/chart" uri="{CE6537A1-D6FC-4f65-9D91-7224C49458BB}">
                  <c15:layout/>
                </c:ext>
              </c:extLst>
            </c:dLbl>
            <c:dLbl>
              <c:idx val="9"/>
              <c:layout>
                <c:manualLayout>
                  <c:x val="2.8640985249892598E-3"/>
                  <c:y val="-9.8958622828429724E-2"/>
                </c:manualLayout>
              </c:layout>
              <c:dLblPos val="ctr"/>
              <c:showVal val="1"/>
              <c:extLst>
                <c:ext xmlns:c15="http://schemas.microsoft.com/office/drawing/2012/chart" uri="{CE6537A1-D6FC-4f65-9D91-7224C49458BB}">
                  <c15:layout/>
                </c:ext>
              </c:extLst>
            </c:dLbl>
            <c:spPr>
              <a:noFill/>
              <a:ln>
                <a:noFill/>
              </a:ln>
              <a:effectLst/>
            </c:spPr>
            <c:txPr>
              <a:bodyPr/>
              <a:lstStyle/>
              <a:p>
                <a:pPr>
                  <a:defRPr sz="1600">
                    <a:solidFill>
                      <a:schemeClr val="tx1"/>
                    </a:solidFill>
                  </a:defRPr>
                </a:pPr>
                <a:endParaRPr lang="en-US"/>
              </a:p>
            </c:txPr>
            <c:dLblPos val="ctr"/>
            <c:showVal val="1"/>
            <c:extLst>
              <c:ext xmlns:c15="http://schemas.microsoft.com/office/drawing/2012/chart" uri="{CE6537A1-D6FC-4f65-9D91-7224C49458BB}">
                <c15:showLeaderLines val="0"/>
              </c:ext>
            </c:extLst>
          </c:dLbls>
          <c:cat>
            <c:strRef>
              <c:f>Sheet1!$A$2:$A$12</c:f>
              <c:strCache>
                <c:ptCount val="10"/>
                <c:pt idx="1">
                  <c:v>Democrats</c:v>
                </c:pt>
                <c:pt idx="5">
                  <c:v>Independents</c:v>
                </c:pt>
                <c:pt idx="9">
                  <c:v>Republicans</c:v>
                </c:pt>
              </c:strCache>
            </c:strRef>
          </c:cat>
          <c:val>
            <c:numRef>
              <c:f>Sheet1!$D$2:$D$12</c:f>
              <c:numCache>
                <c:formatCode>0%</c:formatCode>
                <c:ptCount val="11"/>
                <c:pt idx="1">
                  <c:v>8.0000000000000043E-2</c:v>
                </c:pt>
                <c:pt idx="5">
                  <c:v>0.17</c:v>
                </c:pt>
                <c:pt idx="9">
                  <c:v>0.19</c:v>
                </c:pt>
              </c:numCache>
            </c:numRef>
          </c:val>
        </c:ser>
        <c:ser>
          <c:idx val="3"/>
          <c:order val="3"/>
          <c:tx>
            <c:strRef>
              <c:f>Sheet1!$E$1</c:f>
              <c:strCache>
                <c:ptCount val="1"/>
                <c:pt idx="0">
                  <c:v>DK/NA</c:v>
                </c:pt>
              </c:strCache>
            </c:strRef>
          </c:tx>
          <c:spPr>
            <a:solidFill>
              <a:schemeClr val="accent6"/>
            </a:solidFill>
            <a:ln>
              <a:solidFill>
                <a:schemeClr val="tx1"/>
              </a:solidFill>
            </a:ln>
          </c:spPr>
          <c:dLbls>
            <c:dLbl>
              <c:idx val="0"/>
              <c:delete val="1"/>
              <c:extLst>
                <c:ext xmlns:c15="http://schemas.microsoft.com/office/drawing/2012/chart" uri="{CE6537A1-D6FC-4f65-9D91-7224C49458BB}"/>
              </c:extLst>
            </c:dLbl>
            <c:spPr>
              <a:noFill/>
              <a:ln>
                <a:noFill/>
              </a:ln>
              <a:effectLst/>
            </c:spPr>
            <c:txPr>
              <a:bodyPr/>
              <a:lstStyle/>
              <a:p>
                <a:pPr>
                  <a:defRPr sz="1600"/>
                </a:pPr>
                <a:endParaRPr lang="en-US"/>
              </a:p>
            </c:txPr>
            <c:dLblPos val="inBase"/>
            <c:showVal val="1"/>
            <c:extLst>
              <c:ext xmlns:c15="http://schemas.microsoft.com/office/drawing/2012/chart" uri="{CE6537A1-D6FC-4f65-9D91-7224C49458BB}">
                <c15:layout/>
                <c15:showLeaderLines val="0"/>
              </c:ext>
            </c:extLst>
          </c:dLbls>
          <c:cat>
            <c:strRef>
              <c:f>Sheet1!$A$2:$A$12</c:f>
              <c:strCache>
                <c:ptCount val="10"/>
                <c:pt idx="1">
                  <c:v>Democrats</c:v>
                </c:pt>
                <c:pt idx="5">
                  <c:v>Independents</c:v>
                </c:pt>
                <c:pt idx="9">
                  <c:v>Republicans</c:v>
                </c:pt>
              </c:strCache>
            </c:strRef>
          </c:cat>
          <c:val>
            <c:numRef>
              <c:f>Sheet1!$E$2:$E$12</c:f>
              <c:numCache>
                <c:formatCode>General</c:formatCode>
                <c:ptCount val="11"/>
                <c:pt idx="2" formatCode="0%">
                  <c:v>1.0000000000000005E-2</c:v>
                </c:pt>
                <c:pt idx="6" formatCode="0%">
                  <c:v>0</c:v>
                </c:pt>
                <c:pt idx="10" formatCode="0%">
                  <c:v>0</c:v>
                </c:pt>
              </c:numCache>
            </c:numRef>
          </c:val>
        </c:ser>
        <c:dLbls>
          <c:showVal val="1"/>
        </c:dLbls>
        <c:gapWidth val="5"/>
        <c:overlap val="100"/>
        <c:axId val="166792576"/>
        <c:axId val="166810752"/>
      </c:barChart>
      <c:catAx>
        <c:axId val="166792576"/>
        <c:scaling>
          <c:orientation val="minMax"/>
        </c:scaling>
        <c:axPos val="b"/>
        <c:numFmt formatCode="General" sourceLinked="1"/>
        <c:majorTickMark val="none"/>
        <c:tickLblPos val="nextTo"/>
        <c:spPr>
          <a:ln>
            <a:solidFill>
              <a:schemeClr val="tx1"/>
            </a:solidFill>
          </a:ln>
        </c:spPr>
        <c:txPr>
          <a:bodyPr/>
          <a:lstStyle/>
          <a:p>
            <a:pPr>
              <a:defRPr sz="1800"/>
            </a:pPr>
            <a:endParaRPr lang="en-US"/>
          </a:p>
        </c:txPr>
        <c:crossAx val="166810752"/>
        <c:crosses val="autoZero"/>
        <c:auto val="1"/>
        <c:lblAlgn val="ctr"/>
        <c:lblOffset val="100"/>
      </c:catAx>
      <c:valAx>
        <c:axId val="166810752"/>
        <c:scaling>
          <c:orientation val="minMax"/>
          <c:max val="1"/>
        </c:scaling>
        <c:axPos val="l"/>
        <c:numFmt formatCode="0%" sourceLinked="1"/>
        <c:tickLblPos val="nextTo"/>
        <c:spPr>
          <a:ln>
            <a:solidFill>
              <a:schemeClr val="tx1"/>
            </a:solidFill>
          </a:ln>
        </c:spPr>
        <c:txPr>
          <a:bodyPr/>
          <a:lstStyle/>
          <a:p>
            <a:pPr>
              <a:defRPr sz="900"/>
            </a:pPr>
            <a:endParaRPr lang="en-US"/>
          </a:p>
        </c:txPr>
        <c:crossAx val="166792576"/>
        <c:crosses val="autoZero"/>
        <c:crossBetween val="between"/>
        <c:majorUnit val="0.2"/>
      </c:valAx>
    </c:plotArea>
    <c:legend>
      <c:legendPos val="t"/>
      <c:txPr>
        <a:bodyPr/>
        <a:lstStyle/>
        <a:p>
          <a:pPr>
            <a:defRPr sz="1400"/>
          </a:pPr>
          <a:endParaRPr lang="en-US"/>
        </a:p>
      </c:txPr>
    </c:legend>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0287593830235698E-2"/>
          <c:y val="0.23397610551846279"/>
          <c:w val="0.93395986428232369"/>
          <c:h val="0.57832925637659827"/>
        </c:manualLayout>
      </c:layout>
      <c:barChart>
        <c:barDir val="col"/>
        <c:grouping val="stacked"/>
        <c:ser>
          <c:idx val="0"/>
          <c:order val="0"/>
          <c:tx>
            <c:strRef>
              <c:f>Sheet1!$B$1</c:f>
              <c:strCache>
                <c:ptCount val="1"/>
                <c:pt idx="0">
                  <c:v>Strongly Support</c:v>
                </c:pt>
              </c:strCache>
            </c:strRef>
          </c:tx>
          <c:spPr>
            <a:solidFill>
              <a:schemeClr val="accent1"/>
            </a:solidFill>
            <a:ln>
              <a:solidFill>
                <a:schemeClr val="tx1"/>
              </a:solidFill>
            </a:ln>
          </c:spPr>
          <c:dLbls>
            <c:spPr>
              <a:noFill/>
              <a:ln>
                <a:noFill/>
              </a:ln>
              <a:effectLst/>
            </c:spPr>
            <c:txPr>
              <a:bodyPr/>
              <a:lstStyle/>
              <a:p>
                <a:pPr>
                  <a:defRPr sz="1600">
                    <a:solidFill>
                      <a:schemeClr val="bg1"/>
                    </a:solidFill>
                  </a:defRPr>
                </a:pPr>
                <a:endParaRPr lang="en-US"/>
              </a:p>
            </c:txPr>
            <c:dLblPos val="ctr"/>
            <c:showVal val="1"/>
            <c:extLst>
              <c:ext xmlns:c15="http://schemas.microsoft.com/office/drawing/2012/chart" uri="{CE6537A1-D6FC-4f65-9D91-7224C49458BB}">
                <c15:layout/>
                <c15:showLeaderLines val="0"/>
              </c:ext>
            </c:extLst>
          </c:dLbls>
          <c:cat>
            <c:strRef>
              <c:f>Sheet1!$A$2:$A$20</c:f>
              <c:strCache>
                <c:ptCount val="18"/>
                <c:pt idx="1">
                  <c:v>$0-
$25,000</c:v>
                </c:pt>
                <c:pt idx="5">
                  <c:v>$25,000-
$50,000</c:v>
                </c:pt>
                <c:pt idx="9">
                  <c:v>$50,000-
$75,000</c:v>
                </c:pt>
                <c:pt idx="13">
                  <c:v>$75,000-
$100,000</c:v>
                </c:pt>
                <c:pt idx="17">
                  <c:v>$100,000+</c:v>
                </c:pt>
              </c:strCache>
            </c:strRef>
          </c:cat>
          <c:val>
            <c:numRef>
              <c:f>Sheet1!$B$2:$B$20</c:f>
              <c:numCache>
                <c:formatCode>General</c:formatCode>
                <c:ptCount val="19"/>
                <c:pt idx="0" formatCode="0%">
                  <c:v>0.59</c:v>
                </c:pt>
                <c:pt idx="4" formatCode="0%">
                  <c:v>0.47000000000000008</c:v>
                </c:pt>
                <c:pt idx="8" formatCode="0%">
                  <c:v>0.47000000000000008</c:v>
                </c:pt>
                <c:pt idx="12" formatCode="0%">
                  <c:v>0.45</c:v>
                </c:pt>
                <c:pt idx="16" formatCode="0%">
                  <c:v>0.64000000000000035</c:v>
                </c:pt>
              </c:numCache>
            </c:numRef>
          </c:val>
        </c:ser>
        <c:ser>
          <c:idx val="1"/>
          <c:order val="1"/>
          <c:tx>
            <c:strRef>
              <c:f>Sheet1!$C$1</c:f>
              <c:strCache>
                <c:ptCount val="1"/>
                <c:pt idx="0">
                  <c:v>Somewhat Support</c:v>
                </c:pt>
              </c:strCache>
            </c:strRef>
          </c:tx>
          <c:spPr>
            <a:solidFill>
              <a:schemeClr val="accent2">
                <a:lumMod val="40000"/>
                <a:lumOff val="60000"/>
              </a:schemeClr>
            </a:solidFill>
            <a:ln>
              <a:solidFill>
                <a:schemeClr val="tx1"/>
              </a:solidFill>
            </a:ln>
          </c:spPr>
          <c:dLbls>
            <c:spPr>
              <a:noFill/>
              <a:ln>
                <a:noFill/>
              </a:ln>
              <a:effectLst/>
            </c:spPr>
            <c:txPr>
              <a:bodyPr/>
              <a:lstStyle/>
              <a:p>
                <a:pPr>
                  <a:defRPr sz="1500"/>
                </a:pPr>
                <a:endParaRPr lang="en-US"/>
              </a:p>
            </c:txPr>
            <c:dLblPos val="ctr"/>
            <c:showVal val="1"/>
            <c:extLst>
              <c:ext xmlns:c15="http://schemas.microsoft.com/office/drawing/2012/chart" uri="{CE6537A1-D6FC-4f65-9D91-7224C49458BB}">
                <c15:layout/>
                <c15:showLeaderLines val="0"/>
              </c:ext>
            </c:extLst>
          </c:dLbls>
          <c:cat>
            <c:strRef>
              <c:f>Sheet1!$A$2:$A$20</c:f>
              <c:strCache>
                <c:ptCount val="18"/>
                <c:pt idx="1">
                  <c:v>$0-
$25,000</c:v>
                </c:pt>
                <c:pt idx="5">
                  <c:v>$25,000-
$50,000</c:v>
                </c:pt>
                <c:pt idx="9">
                  <c:v>$50,000-
$75,000</c:v>
                </c:pt>
                <c:pt idx="13">
                  <c:v>$75,000-
$100,000</c:v>
                </c:pt>
                <c:pt idx="17">
                  <c:v>$100,000+</c:v>
                </c:pt>
              </c:strCache>
            </c:strRef>
          </c:cat>
          <c:val>
            <c:numRef>
              <c:f>Sheet1!$C$2:$C$20</c:f>
              <c:numCache>
                <c:formatCode>General</c:formatCode>
                <c:ptCount val="19"/>
                <c:pt idx="0" formatCode="0%">
                  <c:v>0.27</c:v>
                </c:pt>
                <c:pt idx="4" formatCode="0%">
                  <c:v>0.35000000000000014</c:v>
                </c:pt>
                <c:pt idx="8" formatCode="0%">
                  <c:v>0.34</c:v>
                </c:pt>
                <c:pt idx="12" formatCode="0%">
                  <c:v>0.37000000000000016</c:v>
                </c:pt>
                <c:pt idx="16" formatCode="0%">
                  <c:v>0.30000000000000016</c:v>
                </c:pt>
              </c:numCache>
            </c:numRef>
          </c:val>
        </c:ser>
        <c:ser>
          <c:idx val="2"/>
          <c:order val="2"/>
          <c:tx>
            <c:strRef>
              <c:f>Sheet1!$D$1</c:f>
              <c:strCache>
                <c:ptCount val="1"/>
                <c:pt idx="0">
                  <c:v>Total Oppose</c:v>
                </c:pt>
              </c:strCache>
            </c:strRef>
          </c:tx>
          <c:spPr>
            <a:solidFill>
              <a:schemeClr val="accent4"/>
            </a:solidFill>
            <a:ln>
              <a:solidFill>
                <a:schemeClr val="tx1"/>
              </a:solidFill>
            </a:ln>
          </c:spPr>
          <c:dLbls>
            <c:dLbl>
              <c:idx val="1"/>
              <c:layout>
                <c:manualLayout>
                  <c:x val="1.4320492624946299E-3"/>
                  <c:y val="-7.9166898262743757E-2"/>
                </c:manualLayout>
              </c:layout>
              <c:dLblPos val="ctr"/>
              <c:showVal val="1"/>
              <c:extLst>
                <c:ext xmlns:c15="http://schemas.microsoft.com/office/drawing/2012/chart" uri="{CE6537A1-D6FC-4f65-9D91-7224C49458BB}">
                  <c15:layout/>
                </c:ext>
              </c:extLst>
            </c:dLbl>
            <c:dLbl>
              <c:idx val="5"/>
              <c:layout>
                <c:manualLayout>
                  <c:x val="0"/>
                  <c:y val="-8.2465519023691369E-2"/>
                </c:manualLayout>
              </c:layout>
              <c:dLblPos val="ctr"/>
              <c:showVal val="1"/>
              <c:extLst>
                <c:ext xmlns:c15="http://schemas.microsoft.com/office/drawing/2012/chart" uri="{CE6537A1-D6FC-4f65-9D91-7224C49458BB}">
                  <c15:layout/>
                </c:ext>
              </c:extLst>
            </c:dLbl>
            <c:dLbl>
              <c:idx val="9"/>
              <c:layout>
                <c:manualLayout>
                  <c:x val="0"/>
                  <c:y val="-8.9062760545586747E-2"/>
                </c:manualLayout>
              </c:layout>
              <c:dLblPos val="ctr"/>
              <c:showVal val="1"/>
              <c:extLst>
                <c:ext xmlns:c15="http://schemas.microsoft.com/office/drawing/2012/chart" uri="{CE6537A1-D6FC-4f65-9D91-7224C49458BB}">
                  <c15:layout/>
                </c:ext>
              </c:extLst>
            </c:dLbl>
            <c:dLbl>
              <c:idx val="13"/>
              <c:layout>
                <c:manualLayout>
                  <c:x val="-1.4320492624946299E-3"/>
                  <c:y val="-8.5764139784639121E-2"/>
                </c:manualLayout>
              </c:layout>
              <c:dLblPos val="ctr"/>
              <c:showVal val="1"/>
              <c:extLst>
                <c:ext xmlns:c15="http://schemas.microsoft.com/office/drawing/2012/chart" uri="{CE6537A1-D6FC-4f65-9D91-7224C49458BB}">
                  <c15:layout/>
                </c:ext>
              </c:extLst>
            </c:dLbl>
            <c:dLbl>
              <c:idx val="17"/>
              <c:layout>
                <c:manualLayout>
                  <c:x val="-1.4320492624945247E-3"/>
                  <c:y val="-5.2777932175162474E-2"/>
                </c:manualLayout>
              </c:layout>
              <c:dLblPos val="ctr"/>
              <c:showVal val="1"/>
              <c:extLst>
                <c:ext xmlns:c15="http://schemas.microsoft.com/office/drawing/2012/chart" uri="{CE6537A1-D6FC-4f65-9D91-7224C49458BB}">
                  <c15:layout/>
                </c:ext>
              </c:extLst>
            </c:dLbl>
            <c:spPr>
              <a:noFill/>
              <a:ln>
                <a:noFill/>
              </a:ln>
              <a:effectLst/>
            </c:spPr>
            <c:txPr>
              <a:bodyPr/>
              <a:lstStyle/>
              <a:p>
                <a:pPr>
                  <a:defRPr sz="1600">
                    <a:solidFill>
                      <a:schemeClr val="tx1"/>
                    </a:solidFill>
                  </a:defRPr>
                </a:pPr>
                <a:endParaRPr lang="en-US"/>
              </a:p>
            </c:txPr>
            <c:dLblPos val="ctr"/>
            <c:showVal val="1"/>
            <c:extLst>
              <c:ext xmlns:c15="http://schemas.microsoft.com/office/drawing/2012/chart" uri="{CE6537A1-D6FC-4f65-9D91-7224C49458BB}">
                <c15:showLeaderLines val="0"/>
              </c:ext>
            </c:extLst>
          </c:dLbls>
          <c:cat>
            <c:strRef>
              <c:f>Sheet1!$A$2:$A$20</c:f>
              <c:strCache>
                <c:ptCount val="18"/>
                <c:pt idx="1">
                  <c:v>$0-
$25,000</c:v>
                </c:pt>
                <c:pt idx="5">
                  <c:v>$25,000-
$50,000</c:v>
                </c:pt>
                <c:pt idx="9">
                  <c:v>$50,000-
$75,000</c:v>
                </c:pt>
                <c:pt idx="13">
                  <c:v>$75,000-
$100,000</c:v>
                </c:pt>
                <c:pt idx="17">
                  <c:v>$100,000+</c:v>
                </c:pt>
              </c:strCache>
            </c:strRef>
          </c:cat>
          <c:val>
            <c:numRef>
              <c:f>Sheet1!$D$2:$D$20</c:f>
              <c:numCache>
                <c:formatCode>0%</c:formatCode>
                <c:ptCount val="19"/>
                <c:pt idx="1">
                  <c:v>0.14000000000000001</c:v>
                </c:pt>
                <c:pt idx="5">
                  <c:v>0.16</c:v>
                </c:pt>
                <c:pt idx="9">
                  <c:v>0.19</c:v>
                </c:pt>
                <c:pt idx="13">
                  <c:v>0.18000000000000008</c:v>
                </c:pt>
                <c:pt idx="17">
                  <c:v>7.0000000000000021E-2</c:v>
                </c:pt>
              </c:numCache>
            </c:numRef>
          </c:val>
        </c:ser>
        <c:ser>
          <c:idx val="3"/>
          <c:order val="3"/>
          <c:tx>
            <c:strRef>
              <c:f>Sheet1!$E$1</c:f>
              <c:strCache>
                <c:ptCount val="1"/>
                <c:pt idx="0">
                  <c:v>DK/NA</c:v>
                </c:pt>
              </c:strCache>
            </c:strRef>
          </c:tx>
          <c:spPr>
            <a:solidFill>
              <a:schemeClr val="accent6"/>
            </a:solidFill>
            <a:ln>
              <a:solidFill>
                <a:schemeClr val="tx1"/>
              </a:solidFill>
            </a:ln>
          </c:spPr>
          <c:dLbls>
            <c:dLbl>
              <c:idx val="2"/>
              <c:dLblPos val="inBase"/>
              <c:showVal val="1"/>
              <c:extLst>
                <c:ext xmlns:c15="http://schemas.microsoft.com/office/drawing/2012/chart" uri="{CE6537A1-D6FC-4f65-9D91-7224C49458BB}">
                  <c15:layout/>
                </c:ext>
              </c:extLst>
            </c:dLbl>
            <c:dLbl>
              <c:idx val="6"/>
              <c:dLblPos val="inBase"/>
              <c:showVal val="1"/>
              <c:extLst>
                <c:ext xmlns:c15="http://schemas.microsoft.com/office/drawing/2012/chart" uri="{CE6537A1-D6FC-4f65-9D91-7224C49458BB}">
                  <c15:layout/>
                </c:ext>
              </c:extLst>
            </c:dLbl>
            <c:dLbl>
              <c:idx val="10"/>
              <c:dLblPos val="inBase"/>
              <c:showVal val="1"/>
              <c:extLst>
                <c:ext xmlns:c15="http://schemas.microsoft.com/office/drawing/2012/chart" uri="{CE6537A1-D6FC-4f65-9D91-7224C49458BB}">
                  <c15:layout/>
                </c:ext>
              </c:extLst>
            </c:dLbl>
            <c:dLbl>
              <c:idx val="14"/>
              <c:dLblPos val="inBase"/>
              <c:showVal val="1"/>
              <c:extLst>
                <c:ext xmlns:c15="http://schemas.microsoft.com/office/drawing/2012/chart" uri="{CE6537A1-D6FC-4f65-9D91-7224C49458BB}">
                  <c15:layout/>
                </c:ext>
              </c:extLst>
            </c:dLbl>
            <c:dLbl>
              <c:idx val="18"/>
              <c:dLblPos val="inBase"/>
              <c:showVal val="1"/>
              <c:extLst>
                <c:ext xmlns:c15="http://schemas.microsoft.com/office/drawing/2012/chart" uri="{CE6537A1-D6FC-4f65-9D91-7224C49458BB}">
                  <c15:layout/>
                </c:ext>
              </c:extLst>
            </c:dLbl>
            <c:delete val="1"/>
            <c:spPr>
              <a:noFill/>
              <a:ln>
                <a:noFill/>
              </a:ln>
              <a:effectLst/>
            </c:spPr>
            <c:txPr>
              <a:bodyPr/>
              <a:lstStyle/>
              <a:p>
                <a:pPr>
                  <a:defRPr sz="1600"/>
                </a:pPr>
                <a:endParaRPr lang="en-US"/>
              </a:p>
            </c:txPr>
            <c:dLblPos val="inBase"/>
            <c:extLst>
              <c:ext xmlns:c15="http://schemas.microsoft.com/office/drawing/2012/chart" uri="{CE6537A1-D6FC-4f65-9D91-7224C49458BB}">
                <c15:showLeaderLines val="0"/>
              </c:ext>
            </c:extLst>
          </c:dLbls>
          <c:cat>
            <c:strRef>
              <c:f>Sheet1!$A$2:$A$20</c:f>
              <c:strCache>
                <c:ptCount val="18"/>
                <c:pt idx="1">
                  <c:v>$0-
$25,000</c:v>
                </c:pt>
                <c:pt idx="5">
                  <c:v>$25,000-
$50,000</c:v>
                </c:pt>
                <c:pt idx="9">
                  <c:v>$50,000-
$75,000</c:v>
                </c:pt>
                <c:pt idx="13">
                  <c:v>$75,000-
$100,000</c:v>
                </c:pt>
                <c:pt idx="17">
                  <c:v>$100,000+</c:v>
                </c:pt>
              </c:strCache>
            </c:strRef>
          </c:cat>
          <c:val>
            <c:numRef>
              <c:f>Sheet1!$E$2:$E$20</c:f>
              <c:numCache>
                <c:formatCode>General</c:formatCode>
                <c:ptCount val="19"/>
                <c:pt idx="2" formatCode="0%">
                  <c:v>0</c:v>
                </c:pt>
                <c:pt idx="6" formatCode="0%">
                  <c:v>2.0000000000000011E-2</c:v>
                </c:pt>
                <c:pt idx="10" formatCode="0%">
                  <c:v>0</c:v>
                </c:pt>
                <c:pt idx="14" formatCode="0%">
                  <c:v>0</c:v>
                </c:pt>
                <c:pt idx="18" formatCode="0%">
                  <c:v>0</c:v>
                </c:pt>
              </c:numCache>
            </c:numRef>
          </c:val>
        </c:ser>
        <c:dLbls>
          <c:showVal val="1"/>
        </c:dLbls>
        <c:gapWidth val="5"/>
        <c:overlap val="100"/>
        <c:axId val="167170432"/>
        <c:axId val="167171968"/>
      </c:barChart>
      <c:catAx>
        <c:axId val="167170432"/>
        <c:scaling>
          <c:orientation val="minMax"/>
        </c:scaling>
        <c:axPos val="b"/>
        <c:numFmt formatCode="General" sourceLinked="1"/>
        <c:majorTickMark val="none"/>
        <c:tickLblPos val="nextTo"/>
        <c:spPr>
          <a:ln>
            <a:solidFill>
              <a:schemeClr val="tx1"/>
            </a:solidFill>
          </a:ln>
        </c:spPr>
        <c:txPr>
          <a:bodyPr/>
          <a:lstStyle/>
          <a:p>
            <a:pPr>
              <a:defRPr sz="1800"/>
            </a:pPr>
            <a:endParaRPr lang="en-US"/>
          </a:p>
        </c:txPr>
        <c:crossAx val="167171968"/>
        <c:crosses val="autoZero"/>
        <c:auto val="1"/>
        <c:lblAlgn val="ctr"/>
        <c:lblOffset val="100"/>
      </c:catAx>
      <c:valAx>
        <c:axId val="167171968"/>
        <c:scaling>
          <c:orientation val="minMax"/>
          <c:max val="1"/>
        </c:scaling>
        <c:axPos val="l"/>
        <c:numFmt formatCode="0%" sourceLinked="1"/>
        <c:tickLblPos val="nextTo"/>
        <c:spPr>
          <a:ln>
            <a:solidFill>
              <a:schemeClr val="tx1"/>
            </a:solidFill>
          </a:ln>
        </c:spPr>
        <c:txPr>
          <a:bodyPr/>
          <a:lstStyle/>
          <a:p>
            <a:pPr>
              <a:defRPr sz="900"/>
            </a:pPr>
            <a:endParaRPr lang="en-US"/>
          </a:p>
        </c:txPr>
        <c:crossAx val="167170432"/>
        <c:crosses val="autoZero"/>
        <c:crossBetween val="between"/>
        <c:majorUnit val="0.2"/>
      </c:valAx>
    </c:plotArea>
    <c:legend>
      <c:legendPos val="t"/>
      <c:txPr>
        <a:bodyPr/>
        <a:lstStyle/>
        <a:p>
          <a:pPr>
            <a:defRPr sz="1400"/>
          </a:pPr>
          <a:endParaRPr lang="en-US"/>
        </a:p>
      </c:txPr>
    </c:legend>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3496622942355861"/>
          <c:y val="0.10220430723927566"/>
          <c:w val="0.53445490903208759"/>
          <c:h val="0.83810211137997004"/>
        </c:manualLayout>
      </c:layout>
      <c:barChart>
        <c:barDir val="bar"/>
        <c:grouping val="percentStacked"/>
        <c:ser>
          <c:idx val="0"/>
          <c:order val="0"/>
          <c:tx>
            <c:strRef>
              <c:f>Sheet1!$B$1</c:f>
              <c:strCache>
                <c:ptCount val="1"/>
                <c:pt idx="0">
                  <c:v>Very Well</c:v>
                </c:pt>
              </c:strCache>
            </c:strRef>
          </c:tx>
          <c:spPr>
            <a:ln>
              <a:solidFill>
                <a:schemeClr val="tx1"/>
              </a:solidFill>
            </a:ln>
          </c:spPr>
          <c:dLbls>
            <c:spPr>
              <a:noFill/>
              <a:ln>
                <a:noFill/>
              </a:ln>
              <a:effectLst/>
            </c:spPr>
            <c:txPr>
              <a:bodyPr/>
              <a:lstStyle/>
              <a:p>
                <a:pPr>
                  <a:defRPr sz="1600">
                    <a:solidFill>
                      <a:schemeClr val="accent3"/>
                    </a:solidFill>
                  </a:defRPr>
                </a:pPr>
                <a:endParaRPr lang="en-US"/>
              </a:p>
            </c:txPr>
            <c:dLblPos val="ctr"/>
            <c:showVal val="1"/>
            <c:extLst>
              <c:ext xmlns:c15="http://schemas.microsoft.com/office/drawing/2012/chart" uri="{CE6537A1-D6FC-4f65-9D91-7224C49458BB}">
                <c15:showLeaderLines val="0"/>
              </c:ext>
            </c:extLst>
          </c:dLbls>
          <c:cat>
            <c:strRef>
              <c:f>Sheet1!$A$2:$A$8</c:f>
              <c:strCache>
                <c:ptCount val="7"/>
                <c:pt idx="0">
                  <c:v>Allow us to be more self-reliant for energy</c:v>
                </c:pt>
                <c:pt idx="1">
                  <c:v>Will help to make our energy supply more secure</c:v>
                </c:pt>
                <c:pt idx="2">
                  <c:v>Reliable</c:v>
                </c:pt>
                <c:pt idx="3">
                  <c:v>An increasing source of good jobs</c:v>
                </c:pt>
                <c:pt idx="4">
                  <c:v>Affordable</c:v>
                </c:pt>
                <c:pt idx="5">
                  <c:v>The best power source for our state</c:v>
                </c:pt>
                <c:pt idx="6">
                  <c:v>Increasingly able to replace coal and fossil fuels</c:v>
                </c:pt>
              </c:strCache>
            </c:strRef>
          </c:cat>
          <c:val>
            <c:numRef>
              <c:f>Sheet1!$B$2:$B$8</c:f>
              <c:numCache>
                <c:formatCode>0%</c:formatCode>
                <c:ptCount val="7"/>
                <c:pt idx="0">
                  <c:v>0.43000000000000016</c:v>
                </c:pt>
                <c:pt idx="1">
                  <c:v>0.4</c:v>
                </c:pt>
                <c:pt idx="2">
                  <c:v>0.27</c:v>
                </c:pt>
                <c:pt idx="3">
                  <c:v>0.37000000000000016</c:v>
                </c:pt>
                <c:pt idx="4">
                  <c:v>0.26</c:v>
                </c:pt>
                <c:pt idx="5">
                  <c:v>0.28000000000000008</c:v>
                </c:pt>
                <c:pt idx="6">
                  <c:v>0.29000000000000015</c:v>
                </c:pt>
              </c:numCache>
            </c:numRef>
          </c:val>
        </c:ser>
        <c:ser>
          <c:idx val="1"/>
          <c:order val="1"/>
          <c:tx>
            <c:strRef>
              <c:f>Sheet1!$C$1</c:f>
              <c:strCache>
                <c:ptCount val="1"/>
                <c:pt idx="0">
                  <c:v>Smwt. Well</c:v>
                </c:pt>
              </c:strCache>
            </c:strRef>
          </c:tx>
          <c:spPr>
            <a:ln>
              <a:solidFill>
                <a:schemeClr val="tx1"/>
              </a:solidFill>
            </a:ln>
          </c:spPr>
          <c:dLbls>
            <c:spPr>
              <a:noFill/>
              <a:ln>
                <a:noFill/>
              </a:ln>
              <a:effectLst/>
            </c:spPr>
            <c:txPr>
              <a:bodyPr wrap="square" lIns="38100" tIns="19050" rIns="38100" bIns="19050" anchor="ctr">
                <a:spAutoFit/>
              </a:bodyPr>
              <a:lstStyle/>
              <a:p>
                <a:pPr>
                  <a:defRPr sz="1600"/>
                </a:pPr>
                <a:endParaRPr lang="en-US"/>
              </a:p>
            </c:txPr>
            <c:dLblPos val="ctr"/>
            <c:showVal val="1"/>
            <c:extLst>
              <c:ext xmlns:c15="http://schemas.microsoft.com/office/drawing/2012/chart" uri="{CE6537A1-D6FC-4f65-9D91-7224C49458BB}">
                <c15:showLeaderLines val="0"/>
              </c:ext>
            </c:extLst>
          </c:dLbls>
          <c:cat>
            <c:strRef>
              <c:f>Sheet1!$A$2:$A$8</c:f>
              <c:strCache>
                <c:ptCount val="7"/>
                <c:pt idx="0">
                  <c:v>Allow us to be more self-reliant for energy</c:v>
                </c:pt>
                <c:pt idx="1">
                  <c:v>Will help to make our energy supply more secure</c:v>
                </c:pt>
                <c:pt idx="2">
                  <c:v>Reliable</c:v>
                </c:pt>
                <c:pt idx="3">
                  <c:v>An increasing source of good jobs</c:v>
                </c:pt>
                <c:pt idx="4">
                  <c:v>Affordable</c:v>
                </c:pt>
                <c:pt idx="5">
                  <c:v>The best power source for our state</c:v>
                </c:pt>
                <c:pt idx="6">
                  <c:v>Increasingly able to replace coal and fossil fuels</c:v>
                </c:pt>
              </c:strCache>
            </c:strRef>
          </c:cat>
          <c:val>
            <c:numRef>
              <c:f>Sheet1!$C$2:$C$8</c:f>
              <c:numCache>
                <c:formatCode>0%</c:formatCode>
                <c:ptCount val="7"/>
                <c:pt idx="0">
                  <c:v>0.44</c:v>
                </c:pt>
                <c:pt idx="1">
                  <c:v>0.39000000000000018</c:v>
                </c:pt>
                <c:pt idx="2">
                  <c:v>0.49000000000000016</c:v>
                </c:pt>
                <c:pt idx="3">
                  <c:v>0.36000000000000015</c:v>
                </c:pt>
                <c:pt idx="4">
                  <c:v>0.43000000000000016</c:v>
                </c:pt>
                <c:pt idx="5">
                  <c:v>0.39000000000000018</c:v>
                </c:pt>
                <c:pt idx="6">
                  <c:v>0.29000000000000015</c:v>
                </c:pt>
              </c:numCache>
            </c:numRef>
          </c:val>
        </c:ser>
        <c:ser>
          <c:idx val="2"/>
          <c:order val="2"/>
          <c:tx>
            <c:strRef>
              <c:f>Sheet1!$D$1</c:f>
              <c:strCache>
                <c:ptCount val="1"/>
                <c:pt idx="0">
                  <c:v>Not Very Well</c:v>
                </c:pt>
              </c:strCache>
            </c:strRef>
          </c:tx>
          <c:spPr>
            <a:solidFill>
              <a:schemeClr val="accent5"/>
            </a:solidFill>
            <a:ln>
              <a:solidFill>
                <a:schemeClr val="tx1"/>
              </a:solidFill>
            </a:ln>
          </c:spPr>
          <c:dLbls>
            <c:dLbl>
              <c:idx val="0"/>
              <c:spPr/>
              <c:txPr>
                <a:bodyPr/>
                <a:lstStyle/>
                <a:p>
                  <a:pPr>
                    <a:defRPr sz="1000"/>
                  </a:pPr>
                  <a:endParaRPr lang="en-US"/>
                </a:p>
              </c:txPr>
            </c:dLbl>
            <c:spPr>
              <a:noFill/>
              <a:ln>
                <a:noFill/>
              </a:ln>
              <a:effectLst/>
            </c:spPr>
            <c:txPr>
              <a:bodyPr/>
              <a:lstStyle/>
              <a:p>
                <a:pPr>
                  <a:defRPr sz="1600"/>
                </a:pPr>
                <a:endParaRPr lang="en-US"/>
              </a:p>
            </c:txPr>
            <c:dLblPos val="ctr"/>
            <c:showVal val="1"/>
            <c:extLst>
              <c:ext xmlns:c15="http://schemas.microsoft.com/office/drawing/2012/chart" uri="{CE6537A1-D6FC-4f65-9D91-7224C49458BB}">
                <c15:showLeaderLines val="0"/>
              </c:ext>
            </c:extLst>
          </c:dLbls>
          <c:cat>
            <c:strRef>
              <c:f>Sheet1!$A$2:$A$8</c:f>
              <c:strCache>
                <c:ptCount val="7"/>
                <c:pt idx="0">
                  <c:v>Allow us to be more self-reliant for energy</c:v>
                </c:pt>
                <c:pt idx="1">
                  <c:v>Will help to make our energy supply more secure</c:v>
                </c:pt>
                <c:pt idx="2">
                  <c:v>Reliable</c:v>
                </c:pt>
                <c:pt idx="3">
                  <c:v>An increasing source of good jobs</c:v>
                </c:pt>
                <c:pt idx="4">
                  <c:v>Affordable</c:v>
                </c:pt>
                <c:pt idx="5">
                  <c:v>The best power source for our state</c:v>
                </c:pt>
                <c:pt idx="6">
                  <c:v>Increasingly able to replace coal and fossil fuels</c:v>
                </c:pt>
              </c:strCache>
            </c:strRef>
          </c:cat>
          <c:val>
            <c:numRef>
              <c:f>Sheet1!$D$2:$D$8</c:f>
              <c:numCache>
                <c:formatCode>0%</c:formatCode>
                <c:ptCount val="7"/>
                <c:pt idx="0">
                  <c:v>0.05</c:v>
                </c:pt>
                <c:pt idx="1">
                  <c:v>0.12000000000000002</c:v>
                </c:pt>
                <c:pt idx="2">
                  <c:v>0.14000000000000001</c:v>
                </c:pt>
                <c:pt idx="3">
                  <c:v>0.14000000000000001</c:v>
                </c:pt>
                <c:pt idx="4">
                  <c:v>0.14000000000000001</c:v>
                </c:pt>
                <c:pt idx="5">
                  <c:v>0.21000000000000008</c:v>
                </c:pt>
                <c:pt idx="6">
                  <c:v>0.22</c:v>
                </c:pt>
              </c:numCache>
            </c:numRef>
          </c:val>
        </c:ser>
        <c:ser>
          <c:idx val="3"/>
          <c:order val="3"/>
          <c:tx>
            <c:strRef>
              <c:f>Sheet1!$E$1</c:f>
              <c:strCache>
                <c:ptCount val="1"/>
                <c:pt idx="0">
                  <c:v>Not At All Well</c:v>
                </c:pt>
              </c:strCache>
            </c:strRef>
          </c:tx>
          <c:spPr>
            <a:ln>
              <a:solidFill>
                <a:schemeClr val="tx1"/>
              </a:solidFill>
            </a:ln>
          </c:spPr>
          <c:dLbls>
            <c:dLbl>
              <c:idx val="0"/>
              <c:spPr/>
              <c:txPr>
                <a:bodyPr/>
                <a:lstStyle/>
                <a:p>
                  <a:pPr>
                    <a:defRPr sz="1200">
                      <a:solidFill>
                        <a:schemeClr val="accent3"/>
                      </a:solidFill>
                    </a:defRPr>
                  </a:pPr>
                  <a:endParaRPr lang="en-US"/>
                </a:p>
              </c:txPr>
            </c:dLbl>
            <c:dLbl>
              <c:idx val="1"/>
              <c:spPr/>
              <c:txPr>
                <a:bodyPr/>
                <a:lstStyle/>
                <a:p>
                  <a:pPr>
                    <a:defRPr sz="1200">
                      <a:solidFill>
                        <a:schemeClr val="accent3"/>
                      </a:solidFill>
                    </a:defRPr>
                  </a:pPr>
                  <a:endParaRPr lang="en-US"/>
                </a:p>
              </c:txPr>
            </c:dLbl>
            <c:dLbl>
              <c:idx val="2"/>
              <c:spPr/>
              <c:txPr>
                <a:bodyPr/>
                <a:lstStyle/>
                <a:p>
                  <a:pPr>
                    <a:defRPr sz="1100">
                      <a:solidFill>
                        <a:schemeClr val="accent3"/>
                      </a:solidFill>
                    </a:defRPr>
                  </a:pPr>
                  <a:endParaRPr lang="en-US"/>
                </a:p>
              </c:txPr>
            </c:dLbl>
            <c:dLbl>
              <c:idx val="3"/>
              <c:spPr/>
              <c:txPr>
                <a:bodyPr/>
                <a:lstStyle/>
                <a:p>
                  <a:pPr>
                    <a:defRPr sz="1400">
                      <a:solidFill>
                        <a:schemeClr val="accent3"/>
                      </a:solidFill>
                    </a:defRPr>
                  </a:pPr>
                  <a:endParaRPr lang="en-US"/>
                </a:p>
              </c:txPr>
            </c:dLbl>
            <c:dLbl>
              <c:idx val="5"/>
              <c:spPr/>
              <c:txPr>
                <a:bodyPr/>
                <a:lstStyle/>
                <a:p>
                  <a:pPr>
                    <a:defRPr sz="1100">
                      <a:solidFill>
                        <a:schemeClr val="accent3"/>
                      </a:solidFill>
                    </a:defRPr>
                  </a:pPr>
                  <a:endParaRPr lang="en-US"/>
                </a:p>
              </c:txPr>
            </c:dLbl>
            <c:spPr>
              <a:noFill/>
              <a:ln>
                <a:noFill/>
              </a:ln>
              <a:effectLst/>
            </c:spPr>
            <c:txPr>
              <a:bodyPr/>
              <a:lstStyle/>
              <a:p>
                <a:pPr>
                  <a:defRPr sz="1600">
                    <a:solidFill>
                      <a:schemeClr val="accent3"/>
                    </a:solidFill>
                  </a:defRPr>
                </a:pPr>
                <a:endParaRPr lang="en-US"/>
              </a:p>
            </c:txPr>
            <c:dLblPos val="ctr"/>
            <c:showVal val="1"/>
            <c:extLst>
              <c:ext xmlns:c15="http://schemas.microsoft.com/office/drawing/2012/chart" uri="{CE6537A1-D6FC-4f65-9D91-7224C49458BB}">
                <c15:showLeaderLines val="0"/>
              </c:ext>
            </c:extLst>
          </c:dLbls>
          <c:cat>
            <c:strRef>
              <c:f>Sheet1!$A$2:$A$8</c:f>
              <c:strCache>
                <c:ptCount val="7"/>
                <c:pt idx="0">
                  <c:v>Allow us to be more self-reliant for energy</c:v>
                </c:pt>
                <c:pt idx="1">
                  <c:v>Will help to make our energy supply more secure</c:v>
                </c:pt>
                <c:pt idx="2">
                  <c:v>Reliable</c:v>
                </c:pt>
                <c:pt idx="3">
                  <c:v>An increasing source of good jobs</c:v>
                </c:pt>
                <c:pt idx="4">
                  <c:v>Affordable</c:v>
                </c:pt>
                <c:pt idx="5">
                  <c:v>The best power source for our state</c:v>
                </c:pt>
                <c:pt idx="6">
                  <c:v>Increasingly able to replace coal and fossil fuels</c:v>
                </c:pt>
              </c:strCache>
            </c:strRef>
          </c:cat>
          <c:val>
            <c:numRef>
              <c:f>Sheet1!$E$2:$E$8</c:f>
              <c:numCache>
                <c:formatCode>0%</c:formatCode>
                <c:ptCount val="7"/>
                <c:pt idx="0">
                  <c:v>7.0000000000000021E-2</c:v>
                </c:pt>
                <c:pt idx="1">
                  <c:v>7.0000000000000021E-2</c:v>
                </c:pt>
                <c:pt idx="2">
                  <c:v>6.0000000000000026E-2</c:v>
                </c:pt>
                <c:pt idx="3">
                  <c:v>8.0000000000000043E-2</c:v>
                </c:pt>
                <c:pt idx="4">
                  <c:v>0.11</c:v>
                </c:pt>
                <c:pt idx="5">
                  <c:v>6.0000000000000026E-2</c:v>
                </c:pt>
                <c:pt idx="6">
                  <c:v>0.15000000000000008</c:v>
                </c:pt>
              </c:numCache>
            </c:numRef>
          </c:val>
        </c:ser>
        <c:ser>
          <c:idx val="4"/>
          <c:order val="4"/>
          <c:tx>
            <c:strRef>
              <c:f>Sheet1!$F$1</c:f>
              <c:strCache>
                <c:ptCount val="1"/>
                <c:pt idx="0">
                  <c:v>No Opin./DK/NA</c:v>
                </c:pt>
              </c:strCache>
            </c:strRef>
          </c:tx>
          <c:spPr>
            <a:solidFill>
              <a:schemeClr val="accent6"/>
            </a:solidFill>
            <a:ln>
              <a:solidFill>
                <a:schemeClr val="tx1"/>
              </a:solidFill>
            </a:ln>
          </c:spP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spPr>
              <a:noFill/>
              <a:ln>
                <a:noFill/>
              </a:ln>
              <a:effectLst/>
            </c:spPr>
            <c:txPr>
              <a:bodyPr/>
              <a:lstStyle/>
              <a:p>
                <a:pPr>
                  <a:defRPr sz="1050"/>
                </a:pPr>
                <a:endParaRPr lang="en-US"/>
              </a:p>
            </c:txPr>
            <c:dLblPos val="ctr"/>
            <c:showVal val="1"/>
            <c:extLst>
              <c:ext xmlns:c15="http://schemas.microsoft.com/office/drawing/2012/chart" uri="{CE6537A1-D6FC-4f65-9D91-7224C49458BB}">
                <c15:showLeaderLines val="0"/>
              </c:ext>
            </c:extLst>
          </c:dLbls>
          <c:cat>
            <c:strRef>
              <c:f>Sheet1!$A$2:$A$8</c:f>
              <c:strCache>
                <c:ptCount val="7"/>
                <c:pt idx="0">
                  <c:v>Allow us to be more self-reliant for energy</c:v>
                </c:pt>
                <c:pt idx="1">
                  <c:v>Will help to make our energy supply more secure</c:v>
                </c:pt>
                <c:pt idx="2">
                  <c:v>Reliable</c:v>
                </c:pt>
                <c:pt idx="3">
                  <c:v>An increasing source of good jobs</c:v>
                </c:pt>
                <c:pt idx="4">
                  <c:v>Affordable</c:v>
                </c:pt>
                <c:pt idx="5">
                  <c:v>The best power source for our state</c:v>
                </c:pt>
                <c:pt idx="6">
                  <c:v>Increasingly able to replace coal and fossil fuels</c:v>
                </c:pt>
              </c:strCache>
            </c:strRef>
          </c:cat>
          <c:val>
            <c:numRef>
              <c:f>Sheet1!$F$2:$F$8</c:f>
              <c:numCache>
                <c:formatCode>0%</c:formatCode>
                <c:ptCount val="7"/>
                <c:pt idx="0">
                  <c:v>2.0000000000000011E-2</c:v>
                </c:pt>
                <c:pt idx="1">
                  <c:v>2.0000000000000011E-2</c:v>
                </c:pt>
                <c:pt idx="2">
                  <c:v>4.0000000000000022E-2</c:v>
                </c:pt>
                <c:pt idx="3">
                  <c:v>0.05</c:v>
                </c:pt>
                <c:pt idx="4">
                  <c:v>0.05</c:v>
                </c:pt>
                <c:pt idx="5">
                  <c:v>6.0000000000000026E-2</c:v>
                </c:pt>
                <c:pt idx="6">
                  <c:v>0.05</c:v>
                </c:pt>
              </c:numCache>
            </c:numRef>
          </c:val>
        </c:ser>
        <c:dLbls>
          <c:showVal val="1"/>
        </c:dLbls>
        <c:gapWidth val="31"/>
        <c:overlap val="100"/>
        <c:axId val="167807232"/>
        <c:axId val="167817216"/>
      </c:barChart>
      <c:catAx>
        <c:axId val="167807232"/>
        <c:scaling>
          <c:orientation val="maxMin"/>
        </c:scaling>
        <c:axPos val="l"/>
        <c:numFmt formatCode="General" sourceLinked="1"/>
        <c:majorTickMark val="none"/>
        <c:tickLblPos val="nextTo"/>
        <c:spPr>
          <a:ln>
            <a:solidFill>
              <a:schemeClr val="tx1"/>
            </a:solidFill>
          </a:ln>
        </c:spPr>
        <c:txPr>
          <a:bodyPr/>
          <a:lstStyle/>
          <a:p>
            <a:pPr algn="r">
              <a:lnSpc>
                <a:spcPts val="1600"/>
              </a:lnSpc>
              <a:defRPr sz="1600"/>
            </a:pPr>
            <a:endParaRPr lang="en-US"/>
          </a:p>
        </c:txPr>
        <c:crossAx val="167817216"/>
        <c:crosses val="autoZero"/>
        <c:auto val="1"/>
        <c:lblAlgn val="ctr"/>
        <c:lblOffset val="100"/>
      </c:catAx>
      <c:valAx>
        <c:axId val="167817216"/>
        <c:scaling>
          <c:orientation val="minMax"/>
          <c:max val="1"/>
          <c:min val="0"/>
        </c:scaling>
        <c:axPos val="b"/>
        <c:numFmt formatCode="0%" sourceLinked="1"/>
        <c:tickLblPos val="nextTo"/>
        <c:spPr>
          <a:ln>
            <a:solidFill>
              <a:schemeClr val="tx1"/>
            </a:solidFill>
          </a:ln>
        </c:spPr>
        <c:txPr>
          <a:bodyPr/>
          <a:lstStyle/>
          <a:p>
            <a:pPr>
              <a:defRPr sz="1000"/>
            </a:pPr>
            <a:endParaRPr lang="en-US"/>
          </a:p>
        </c:txPr>
        <c:crossAx val="167807232"/>
        <c:crosses val="max"/>
        <c:crossBetween val="between"/>
        <c:majorUnit val="0.2"/>
        <c:minorUnit val="4.0000000000000022E-2"/>
      </c:valAx>
    </c:plotArea>
    <c:legend>
      <c:legendPos val="t"/>
      <c:layout>
        <c:manualLayout>
          <c:xMode val="edge"/>
          <c:yMode val="edge"/>
          <c:x val="0.13895133932545209"/>
          <c:y val="2.0190393823965206E-2"/>
          <c:w val="0.81133714438604521"/>
          <c:h val="5.5598303371000864E-2"/>
        </c:manualLayout>
      </c:layout>
      <c:txPr>
        <a:bodyPr/>
        <a:lstStyle/>
        <a:p>
          <a:pPr>
            <a:defRPr sz="1200"/>
          </a:pPr>
          <a:endParaRPr lang="en-US"/>
        </a:p>
      </c:txPr>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3005121" cy="461034"/>
          </a:xfrm>
          <a:prstGeom prst="rect">
            <a:avLst/>
          </a:prstGeom>
          <a:noFill/>
          <a:ln>
            <a:noFill/>
          </a:ln>
          <a:extLst/>
        </p:spPr>
        <p:txBody>
          <a:bodyPr vert="horz" wrap="square" lIns="89040" tIns="44522" rIns="89040" bIns="44522" numCol="1" anchor="t" anchorCtr="0" compatLnSpc="1">
            <a:prstTxWarp prst="textNoShape">
              <a:avLst/>
            </a:prstTxWarp>
          </a:bodyPr>
          <a:lstStyle>
            <a:lvl1pPr algn="l" defTabSz="890383">
              <a:defRPr sz="1100">
                <a:effectLst/>
                <a:cs typeface="+mn-cs"/>
              </a:defRPr>
            </a:lvl1pPr>
          </a:lstStyle>
          <a:p>
            <a:pPr>
              <a:defRPr/>
            </a:pPr>
            <a:endParaRPr lang="en-US" dirty="0"/>
          </a:p>
        </p:txBody>
      </p:sp>
      <p:sp>
        <p:nvSpPr>
          <p:cNvPr id="5123" name="Rectangle 3"/>
          <p:cNvSpPr>
            <a:spLocks noGrp="1" noChangeArrowheads="1"/>
          </p:cNvSpPr>
          <p:nvPr>
            <p:ph type="dt" sz="quarter" idx="1"/>
          </p:nvPr>
        </p:nvSpPr>
        <p:spPr bwMode="auto">
          <a:xfrm>
            <a:off x="3929080" y="1"/>
            <a:ext cx="3005120" cy="461034"/>
          </a:xfrm>
          <a:prstGeom prst="rect">
            <a:avLst/>
          </a:prstGeom>
          <a:noFill/>
          <a:ln>
            <a:noFill/>
          </a:ln>
          <a:extLst/>
        </p:spPr>
        <p:txBody>
          <a:bodyPr vert="horz" wrap="square" lIns="89040" tIns="44522" rIns="89040" bIns="44522" numCol="1" anchor="t" anchorCtr="0" compatLnSpc="1">
            <a:prstTxWarp prst="textNoShape">
              <a:avLst/>
            </a:prstTxWarp>
          </a:bodyPr>
          <a:lstStyle>
            <a:lvl1pPr algn="r" defTabSz="890383">
              <a:defRPr sz="1100">
                <a:effectLst/>
                <a:cs typeface="+mn-cs"/>
              </a:defRPr>
            </a:lvl1pPr>
          </a:lstStyle>
          <a:p>
            <a:pPr>
              <a:defRPr/>
            </a:pPr>
            <a:endParaRPr lang="en-US" dirty="0"/>
          </a:p>
        </p:txBody>
      </p:sp>
      <p:sp>
        <p:nvSpPr>
          <p:cNvPr id="5124" name="Rectangle 4"/>
          <p:cNvSpPr>
            <a:spLocks noGrp="1" noChangeArrowheads="1"/>
          </p:cNvSpPr>
          <p:nvPr>
            <p:ph type="ftr" sz="quarter" idx="2"/>
          </p:nvPr>
        </p:nvSpPr>
        <p:spPr bwMode="auto">
          <a:xfrm>
            <a:off x="0" y="8771866"/>
            <a:ext cx="3005121" cy="461034"/>
          </a:xfrm>
          <a:prstGeom prst="rect">
            <a:avLst/>
          </a:prstGeom>
          <a:noFill/>
          <a:ln>
            <a:noFill/>
          </a:ln>
          <a:extLst/>
        </p:spPr>
        <p:txBody>
          <a:bodyPr vert="horz" wrap="square" lIns="89040" tIns="44522" rIns="89040" bIns="44522" numCol="1" anchor="b" anchorCtr="0" compatLnSpc="1">
            <a:prstTxWarp prst="textNoShape">
              <a:avLst/>
            </a:prstTxWarp>
          </a:bodyPr>
          <a:lstStyle>
            <a:lvl1pPr algn="l" defTabSz="890383">
              <a:defRPr sz="1100">
                <a:effectLst/>
                <a:cs typeface="+mn-cs"/>
              </a:defRPr>
            </a:lvl1pPr>
          </a:lstStyle>
          <a:p>
            <a:pPr>
              <a:defRPr/>
            </a:pPr>
            <a:endParaRPr lang="en-US" dirty="0"/>
          </a:p>
        </p:txBody>
      </p:sp>
      <p:sp>
        <p:nvSpPr>
          <p:cNvPr id="5125" name="Rectangle 5"/>
          <p:cNvSpPr>
            <a:spLocks noGrp="1" noChangeArrowheads="1"/>
          </p:cNvSpPr>
          <p:nvPr>
            <p:ph type="sldNum" sz="quarter" idx="3"/>
          </p:nvPr>
        </p:nvSpPr>
        <p:spPr bwMode="auto">
          <a:xfrm>
            <a:off x="3929080" y="8771866"/>
            <a:ext cx="3005120" cy="461034"/>
          </a:xfrm>
          <a:prstGeom prst="rect">
            <a:avLst/>
          </a:prstGeom>
          <a:noFill/>
          <a:ln>
            <a:noFill/>
          </a:ln>
          <a:extLst/>
        </p:spPr>
        <p:txBody>
          <a:bodyPr vert="horz" wrap="square" lIns="89040" tIns="44522" rIns="89040" bIns="44522" numCol="1" anchor="b" anchorCtr="0" compatLnSpc="1">
            <a:prstTxWarp prst="textNoShape">
              <a:avLst/>
            </a:prstTxWarp>
          </a:bodyPr>
          <a:lstStyle>
            <a:lvl1pPr algn="r" defTabSz="890383">
              <a:defRPr sz="1100">
                <a:effectLst/>
                <a:cs typeface="+mn-cs"/>
              </a:defRPr>
            </a:lvl1pPr>
          </a:lstStyle>
          <a:p>
            <a:pPr>
              <a:defRPr/>
            </a:pPr>
            <a:fld id="{938F8F09-AA16-4904-B7D1-C2637045EA3F}" type="slidenum">
              <a:rPr lang="en-US"/>
              <a:pPr>
                <a:defRPr/>
              </a:pPr>
              <a:t>‹#›</a:t>
            </a:fld>
            <a:endParaRPr lang="en-US" dirty="0"/>
          </a:p>
        </p:txBody>
      </p:sp>
    </p:spTree>
    <p:extLst>
      <p:ext uri="{BB962C8B-B14F-4D97-AF65-F5344CB8AC3E}">
        <p14:creationId xmlns:p14="http://schemas.microsoft.com/office/powerpoint/2010/main" xmlns="" val="2382975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1026"/>
          <p:cNvSpPr>
            <a:spLocks noGrp="1" noChangeArrowheads="1"/>
          </p:cNvSpPr>
          <p:nvPr>
            <p:ph type="hdr" sz="quarter"/>
          </p:nvPr>
        </p:nvSpPr>
        <p:spPr bwMode="auto">
          <a:xfrm>
            <a:off x="0" y="0"/>
            <a:ext cx="3011141" cy="448822"/>
          </a:xfrm>
          <a:prstGeom prst="rect">
            <a:avLst/>
          </a:prstGeom>
          <a:noFill/>
          <a:ln>
            <a:noFill/>
          </a:ln>
          <a:extLst/>
        </p:spPr>
        <p:txBody>
          <a:bodyPr vert="horz" wrap="square" lIns="89051" tIns="44525" rIns="89051" bIns="44525" numCol="1" anchor="t" anchorCtr="0" compatLnSpc="1">
            <a:prstTxWarp prst="textNoShape">
              <a:avLst/>
            </a:prstTxWarp>
          </a:bodyPr>
          <a:lstStyle>
            <a:lvl1pPr algn="l" defTabSz="890383">
              <a:defRPr sz="1100">
                <a:effectLst/>
                <a:cs typeface="+mn-cs"/>
              </a:defRPr>
            </a:lvl1pPr>
          </a:lstStyle>
          <a:p>
            <a:pPr>
              <a:defRPr/>
            </a:pPr>
            <a:endParaRPr lang="en-US" dirty="0"/>
          </a:p>
        </p:txBody>
      </p:sp>
      <p:sp>
        <p:nvSpPr>
          <p:cNvPr id="329731" name="Rectangle 1027"/>
          <p:cNvSpPr>
            <a:spLocks noGrp="1" noChangeArrowheads="1"/>
          </p:cNvSpPr>
          <p:nvPr>
            <p:ph type="dt" idx="1"/>
          </p:nvPr>
        </p:nvSpPr>
        <p:spPr bwMode="auto">
          <a:xfrm>
            <a:off x="3939613" y="0"/>
            <a:ext cx="3006626" cy="448822"/>
          </a:xfrm>
          <a:prstGeom prst="rect">
            <a:avLst/>
          </a:prstGeom>
          <a:noFill/>
          <a:ln>
            <a:noFill/>
          </a:ln>
          <a:extLst/>
        </p:spPr>
        <p:txBody>
          <a:bodyPr vert="horz" wrap="square" lIns="89051" tIns="44525" rIns="89051" bIns="44525" numCol="1" anchor="t" anchorCtr="0" compatLnSpc="1">
            <a:prstTxWarp prst="textNoShape">
              <a:avLst/>
            </a:prstTxWarp>
          </a:bodyPr>
          <a:lstStyle>
            <a:lvl1pPr algn="r" defTabSz="890383">
              <a:defRPr sz="1100">
                <a:effectLst/>
                <a:cs typeface="+mn-cs"/>
              </a:defRPr>
            </a:lvl1pPr>
          </a:lstStyle>
          <a:p>
            <a:pPr>
              <a:defRPr/>
            </a:pPr>
            <a:endParaRPr lang="en-US" dirty="0"/>
          </a:p>
        </p:txBody>
      </p:sp>
      <p:sp>
        <p:nvSpPr>
          <p:cNvPr id="76804" name="Rectangle 1028"/>
          <p:cNvSpPr>
            <a:spLocks noGrp="1" noRot="1" noChangeAspect="1" noChangeArrowheads="1" noTextEdit="1"/>
          </p:cNvSpPr>
          <p:nvPr>
            <p:ph type="sldImg" idx="2"/>
          </p:nvPr>
        </p:nvSpPr>
        <p:spPr bwMode="auto">
          <a:xfrm>
            <a:off x="1130300" y="673100"/>
            <a:ext cx="4691063" cy="351948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9733" name="Rectangle 1029"/>
          <p:cNvSpPr>
            <a:spLocks noGrp="1" noChangeArrowheads="1"/>
          </p:cNvSpPr>
          <p:nvPr>
            <p:ph type="body" sz="quarter" idx="3"/>
          </p:nvPr>
        </p:nvSpPr>
        <p:spPr bwMode="auto">
          <a:xfrm>
            <a:off x="929977" y="4417992"/>
            <a:ext cx="5086284" cy="4117251"/>
          </a:xfrm>
          <a:prstGeom prst="rect">
            <a:avLst/>
          </a:prstGeom>
          <a:noFill/>
          <a:ln>
            <a:noFill/>
          </a:ln>
          <a:extLst/>
        </p:spPr>
        <p:txBody>
          <a:bodyPr vert="horz" wrap="square" lIns="89051" tIns="44525" rIns="89051" bIns="445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9734" name="Rectangle 1030"/>
          <p:cNvSpPr>
            <a:spLocks noGrp="1" noChangeArrowheads="1"/>
          </p:cNvSpPr>
          <p:nvPr>
            <p:ph type="ftr" sz="quarter" idx="4"/>
          </p:nvPr>
        </p:nvSpPr>
        <p:spPr bwMode="auto">
          <a:xfrm>
            <a:off x="0" y="8761180"/>
            <a:ext cx="3011141" cy="450348"/>
          </a:xfrm>
          <a:prstGeom prst="rect">
            <a:avLst/>
          </a:prstGeom>
          <a:noFill/>
          <a:ln>
            <a:noFill/>
          </a:ln>
          <a:extLst/>
        </p:spPr>
        <p:txBody>
          <a:bodyPr vert="horz" wrap="square" lIns="89051" tIns="44525" rIns="89051" bIns="44525" numCol="1" anchor="b" anchorCtr="0" compatLnSpc="1">
            <a:prstTxWarp prst="textNoShape">
              <a:avLst/>
            </a:prstTxWarp>
          </a:bodyPr>
          <a:lstStyle>
            <a:lvl1pPr algn="l" defTabSz="890383">
              <a:defRPr sz="1100">
                <a:effectLst/>
                <a:cs typeface="+mn-cs"/>
              </a:defRPr>
            </a:lvl1pPr>
          </a:lstStyle>
          <a:p>
            <a:pPr>
              <a:defRPr/>
            </a:pPr>
            <a:endParaRPr lang="en-US" dirty="0"/>
          </a:p>
        </p:txBody>
      </p:sp>
      <p:sp>
        <p:nvSpPr>
          <p:cNvPr id="329735" name="Rectangle 1031"/>
          <p:cNvSpPr>
            <a:spLocks noGrp="1" noChangeArrowheads="1"/>
          </p:cNvSpPr>
          <p:nvPr>
            <p:ph type="sldNum" sz="quarter" idx="5"/>
          </p:nvPr>
        </p:nvSpPr>
        <p:spPr bwMode="auto">
          <a:xfrm>
            <a:off x="3939613" y="8761180"/>
            <a:ext cx="3006626" cy="450348"/>
          </a:xfrm>
          <a:prstGeom prst="rect">
            <a:avLst/>
          </a:prstGeom>
          <a:noFill/>
          <a:ln>
            <a:noFill/>
          </a:ln>
          <a:extLst/>
        </p:spPr>
        <p:txBody>
          <a:bodyPr vert="horz" wrap="square" lIns="89051" tIns="44525" rIns="89051" bIns="44525" numCol="1" anchor="b" anchorCtr="0" compatLnSpc="1">
            <a:prstTxWarp prst="textNoShape">
              <a:avLst/>
            </a:prstTxWarp>
          </a:bodyPr>
          <a:lstStyle>
            <a:lvl1pPr algn="r" defTabSz="890383">
              <a:defRPr sz="1100">
                <a:effectLst/>
                <a:cs typeface="+mn-cs"/>
              </a:defRPr>
            </a:lvl1pPr>
          </a:lstStyle>
          <a:p>
            <a:pPr>
              <a:defRPr/>
            </a:pPr>
            <a:fld id="{27B0C4AB-0BAB-454B-B410-FA6C8554C8EE}" type="slidenum">
              <a:rPr lang="en-US"/>
              <a:pPr>
                <a:defRPr/>
              </a:pPr>
              <a:t>‹#›</a:t>
            </a:fld>
            <a:endParaRPr lang="en-US" dirty="0"/>
          </a:p>
        </p:txBody>
      </p:sp>
    </p:spTree>
    <p:extLst>
      <p:ext uri="{BB962C8B-B14F-4D97-AF65-F5344CB8AC3E}">
        <p14:creationId xmlns:p14="http://schemas.microsoft.com/office/powerpoint/2010/main" xmlns="" val="21363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xmlns="" val="669549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xmlns="" val="2422623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1158875" y="692150"/>
            <a:ext cx="4616450" cy="3462338"/>
          </a:xfrm>
          <a:ln/>
        </p:spPr>
      </p:sp>
      <p:sp>
        <p:nvSpPr>
          <p:cNvPr id="135171" name="Rectangle 3"/>
          <p:cNvSpPr>
            <a:spLocks noGrp="1" noChangeArrowheads="1"/>
          </p:cNvSpPr>
          <p:nvPr>
            <p:ph type="body" idx="1"/>
          </p:nvPr>
        </p:nvSpPr>
        <p:spPr>
          <a:xfrm>
            <a:off x="693722" y="4385934"/>
            <a:ext cx="5546758" cy="415388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xmlns="" val="34706666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CCCCC"/>
        </a:solidFill>
        <a:effectLst/>
      </p:bgPr>
    </p:bg>
    <p:spTree>
      <p:nvGrpSpPr>
        <p:cNvPr id="1" name=""/>
        <p:cNvGrpSpPr/>
        <p:nvPr/>
      </p:nvGrpSpPr>
      <p:grpSpPr>
        <a:xfrm>
          <a:off x="0" y="0"/>
          <a:ext cx="0" cy="0"/>
          <a:chOff x="0" y="0"/>
          <a:chExt cx="0" cy="0"/>
        </a:xfrm>
      </p:grpSpPr>
      <p:sp>
        <p:nvSpPr>
          <p:cNvPr id="2" name="Rectangle 19"/>
          <p:cNvSpPr>
            <a:spLocks noChangeArrowheads="1"/>
          </p:cNvSpPr>
          <p:nvPr userDrawn="1"/>
        </p:nvSpPr>
        <p:spPr bwMode="auto">
          <a:xfrm>
            <a:off x="131763" y="222250"/>
            <a:ext cx="8880475" cy="6413500"/>
          </a:xfrm>
          <a:prstGeom prst="rect">
            <a:avLst/>
          </a:prstGeom>
          <a:solidFill>
            <a:schemeClr val="bg1"/>
          </a:solidFill>
          <a:ln w="12700">
            <a:solidFill>
              <a:schemeClr val="accent2"/>
            </a:solidFill>
            <a:miter lim="800000"/>
            <a:headEnd/>
            <a:tailEnd/>
          </a:ln>
        </p:spPr>
        <p:txBody>
          <a:bodyPr/>
          <a:lstStyle/>
          <a:p>
            <a:pPr algn="ctr">
              <a:lnSpc>
                <a:spcPct val="80000"/>
              </a:lnSpc>
              <a:defRPr/>
            </a:pPr>
            <a:endParaRPr lang="en-US" sz="2400" dirty="0">
              <a:effectLst>
                <a:outerShdw blurRad="38100" dist="38100" dir="2700000" algn="tl">
                  <a:srgbClr val="000000">
                    <a:alpha val="43137"/>
                  </a:srgbClr>
                </a:outerShdw>
              </a:effectLst>
              <a:cs typeface="+mn-cs"/>
            </a:endParaRPr>
          </a:p>
        </p:txBody>
      </p:sp>
      <p:sp>
        <p:nvSpPr>
          <p:cNvPr id="3" name="Rectangle 25"/>
          <p:cNvSpPr>
            <a:spLocks noChangeArrowheads="1"/>
          </p:cNvSpPr>
          <p:nvPr/>
        </p:nvSpPr>
        <p:spPr bwMode="auto">
          <a:xfrm>
            <a:off x="152400" y="1592263"/>
            <a:ext cx="8839200" cy="447675"/>
          </a:xfrm>
          <a:prstGeom prst="rect">
            <a:avLst/>
          </a:prstGeom>
          <a:solidFill>
            <a:srgbClr val="027202"/>
          </a:solidFill>
          <a:ln w="28575">
            <a:solidFill>
              <a:schemeClr val="accent1"/>
            </a:solidFill>
            <a:miter lim="800000"/>
            <a:headEnd/>
            <a:tailEnd/>
          </a:ln>
        </p:spPr>
        <p:txBody>
          <a:bodyPr wrap="none" anchor="ctr"/>
          <a:lstStyle/>
          <a:p>
            <a:pPr algn="ctr">
              <a:defRPr/>
            </a:pPr>
            <a:endParaRPr lang="en-US" sz="2400" dirty="0">
              <a:effectLst>
                <a:outerShdw blurRad="38100" dist="38100" dir="2700000" algn="tl">
                  <a:srgbClr val="000000">
                    <a:alpha val="43137"/>
                  </a:srgbClr>
                </a:outerShdw>
              </a:effectLst>
              <a:cs typeface="+mn-cs"/>
            </a:endParaRPr>
          </a:p>
        </p:txBody>
      </p:sp>
      <p:sp>
        <p:nvSpPr>
          <p:cNvPr id="4" name="Text Box 9"/>
          <p:cNvSpPr txBox="1">
            <a:spLocks noChangeArrowheads="1"/>
          </p:cNvSpPr>
          <p:nvPr/>
        </p:nvSpPr>
        <p:spPr bwMode="auto">
          <a:xfrm>
            <a:off x="8269288" y="6604000"/>
            <a:ext cx="952500" cy="274638"/>
          </a:xfrm>
          <a:prstGeom prst="rect">
            <a:avLst/>
          </a:prstGeom>
          <a:noFill/>
          <a:ln w="6350">
            <a:noFill/>
            <a:miter lim="800000"/>
            <a:headEnd/>
            <a:tailEnd/>
          </a:ln>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r>
              <a:rPr lang="en-US" sz="1200" b="1" dirty="0" smtClean="0">
                <a:latin typeface="Arial" charset="0"/>
              </a:rPr>
              <a:t>220-3956</a:t>
            </a:r>
          </a:p>
        </p:txBody>
      </p:sp>
      <p:pic>
        <p:nvPicPr>
          <p:cNvPr id="6" name="Picture 2074" descr="RE-AMP"/>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l="10056" t="20419" b="12566"/>
          <a:stretch>
            <a:fillRect/>
          </a:stretch>
        </p:blipFill>
        <p:spPr bwMode="auto">
          <a:xfrm>
            <a:off x="3805238" y="280988"/>
            <a:ext cx="1533525"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WordArt 22"/>
          <p:cNvSpPr>
            <a:spLocks noChangeArrowheads="1" noChangeShapeType="1" noTextEdit="1"/>
          </p:cNvSpPr>
          <p:nvPr userDrawn="1"/>
        </p:nvSpPr>
        <p:spPr bwMode="white">
          <a:xfrm>
            <a:off x="1492250" y="5583238"/>
            <a:ext cx="4572000" cy="571500"/>
          </a:xfrm>
          <a:prstGeom prst="rect">
            <a:avLst/>
          </a:prstGeom>
        </p:spPr>
        <p:txBody>
          <a:bodyPr wrap="none" fromWordArt="1">
            <a:prstTxWarp prst="textPlain">
              <a:avLst>
                <a:gd name="adj" fmla="val 50000"/>
              </a:avLst>
            </a:prstTxWarp>
          </a:bodyPr>
          <a:lstStyle/>
          <a:p>
            <a:r>
              <a:rPr lang="en-US" sz="3200" kern="10" dirty="0">
                <a:ln w="9525">
                  <a:solidFill>
                    <a:srgbClr val="000000"/>
                  </a:solidFill>
                  <a:round/>
                  <a:headEnd/>
                  <a:tailEnd/>
                </a:ln>
                <a:effectLst>
                  <a:outerShdw dist="38100" dir="2700000" algn="tl" rotWithShape="0">
                    <a:srgbClr val="000000">
                      <a:alpha val="43137"/>
                    </a:srgbClr>
                  </a:outerShdw>
                </a:effectLst>
                <a:latin typeface="Arial Black"/>
              </a:rPr>
              <a:t>DAVE METZ &amp; LORI WEIGEL</a:t>
            </a:r>
          </a:p>
        </p:txBody>
      </p:sp>
      <p:pic>
        <p:nvPicPr>
          <p:cNvPr id="8" name="Picture 21" descr="FM3-Logo"/>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b="15828"/>
          <a:stretch>
            <a:fillRect/>
          </a:stretch>
        </p:blipFill>
        <p:spPr bwMode="auto">
          <a:xfrm>
            <a:off x="223838" y="5203825"/>
            <a:ext cx="1166812" cy="1298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2078" descr="pos_logo_stckd_color"/>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l="12926" t="22701" r="12544" b="25726"/>
          <a:stretch>
            <a:fillRect/>
          </a:stretch>
        </p:blipFill>
        <p:spPr bwMode="auto">
          <a:xfrm>
            <a:off x="6170613" y="5521325"/>
            <a:ext cx="2808287" cy="677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11"/>
          <p:cNvSpPr>
            <a:spLocks noChangeArrowheads="1"/>
          </p:cNvSpPr>
          <p:nvPr userDrawn="1"/>
        </p:nvSpPr>
        <p:spPr bwMode="auto">
          <a:xfrm>
            <a:off x="138113" y="2444750"/>
            <a:ext cx="8863012"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820738" eaLnBrk="0" hangingPunct="0">
              <a:defRPr sz="3000">
                <a:solidFill>
                  <a:schemeClr val="tx1"/>
                </a:solidFill>
                <a:latin typeface="Times New Roman" pitchFamily="18" charset="0"/>
                <a:cs typeface="Arial" charset="0"/>
              </a:defRPr>
            </a:lvl1pPr>
            <a:lvl2pPr marL="742950" indent="-285750" defTabSz="820738" eaLnBrk="0" hangingPunct="0">
              <a:defRPr sz="3000">
                <a:solidFill>
                  <a:schemeClr val="tx1"/>
                </a:solidFill>
                <a:latin typeface="Times New Roman" pitchFamily="18" charset="0"/>
                <a:cs typeface="Arial" charset="0"/>
              </a:defRPr>
            </a:lvl2pPr>
            <a:lvl3pPr marL="1143000" indent="-228600" defTabSz="820738" eaLnBrk="0" hangingPunct="0">
              <a:defRPr sz="3000">
                <a:solidFill>
                  <a:schemeClr val="tx1"/>
                </a:solidFill>
                <a:latin typeface="Times New Roman" pitchFamily="18" charset="0"/>
                <a:cs typeface="Arial" charset="0"/>
              </a:defRPr>
            </a:lvl3pPr>
            <a:lvl4pPr marL="1600200" indent="-228600" defTabSz="820738" eaLnBrk="0" hangingPunct="0">
              <a:defRPr sz="3000">
                <a:solidFill>
                  <a:schemeClr val="tx1"/>
                </a:solidFill>
                <a:latin typeface="Times New Roman" pitchFamily="18" charset="0"/>
                <a:cs typeface="Arial" charset="0"/>
              </a:defRPr>
            </a:lvl4pPr>
            <a:lvl5pPr marL="2057400" indent="-228600" defTabSz="820738" eaLnBrk="0" hangingPunct="0">
              <a:defRPr sz="3000">
                <a:solidFill>
                  <a:schemeClr val="tx1"/>
                </a:solidFill>
                <a:latin typeface="Times New Roman" pitchFamily="18" charset="0"/>
                <a:cs typeface="Arial" charset="0"/>
              </a:defRPr>
            </a:lvl5pPr>
            <a:lvl6pPr marL="2514600" indent="-228600" defTabSz="820738" eaLnBrk="0" fontAlgn="base" hangingPunct="0">
              <a:spcBef>
                <a:spcPct val="0"/>
              </a:spcBef>
              <a:spcAft>
                <a:spcPct val="0"/>
              </a:spcAft>
              <a:defRPr sz="3000">
                <a:solidFill>
                  <a:schemeClr val="tx1"/>
                </a:solidFill>
                <a:latin typeface="Times New Roman" pitchFamily="18" charset="0"/>
                <a:cs typeface="Arial" charset="0"/>
              </a:defRPr>
            </a:lvl6pPr>
            <a:lvl7pPr marL="2971800" indent="-228600" defTabSz="820738" eaLnBrk="0" fontAlgn="base" hangingPunct="0">
              <a:spcBef>
                <a:spcPct val="0"/>
              </a:spcBef>
              <a:spcAft>
                <a:spcPct val="0"/>
              </a:spcAft>
              <a:defRPr sz="3000">
                <a:solidFill>
                  <a:schemeClr val="tx1"/>
                </a:solidFill>
                <a:latin typeface="Times New Roman" pitchFamily="18" charset="0"/>
                <a:cs typeface="Arial" charset="0"/>
              </a:defRPr>
            </a:lvl7pPr>
            <a:lvl8pPr marL="3429000" indent="-228600" defTabSz="820738" eaLnBrk="0" fontAlgn="base" hangingPunct="0">
              <a:spcBef>
                <a:spcPct val="0"/>
              </a:spcBef>
              <a:spcAft>
                <a:spcPct val="0"/>
              </a:spcAft>
              <a:defRPr sz="3000">
                <a:solidFill>
                  <a:schemeClr val="tx1"/>
                </a:solidFill>
                <a:latin typeface="Times New Roman" pitchFamily="18" charset="0"/>
                <a:cs typeface="Arial" charset="0"/>
              </a:defRPr>
            </a:lvl8pPr>
            <a:lvl9pPr marL="3886200" indent="-228600" defTabSz="820738" eaLnBrk="0" fontAlgn="base" hangingPunct="0">
              <a:spcBef>
                <a:spcPct val="0"/>
              </a:spcBef>
              <a:spcAft>
                <a:spcPct val="0"/>
              </a:spcAft>
              <a:defRPr sz="3000">
                <a:solidFill>
                  <a:schemeClr val="tx1"/>
                </a:solidFill>
                <a:latin typeface="Times New Roman" pitchFamily="18" charset="0"/>
                <a:cs typeface="Arial" charset="0"/>
              </a:defRPr>
            </a:lvl9pPr>
          </a:lstStyle>
          <a:p>
            <a:pPr algn="ctr" eaLnBrk="1" hangingPunct="1">
              <a:lnSpc>
                <a:spcPct val="90000"/>
              </a:lnSpc>
              <a:spcAft>
                <a:spcPts val="1000"/>
              </a:spcAft>
            </a:pPr>
            <a:r>
              <a:rPr lang="en-US" altLang="en-US" sz="4400" b="1" dirty="0">
                <a:latin typeface="Tahoma" pitchFamily="34" charset="0"/>
              </a:rPr>
              <a:t>Voter Attitudes </a:t>
            </a:r>
            <a:r>
              <a:rPr lang="en-US" altLang="en-US" sz="4400" b="1" dirty="0" smtClean="0">
                <a:latin typeface="Tahoma" pitchFamily="34" charset="0"/>
              </a:rPr>
              <a:t>Toward </a:t>
            </a:r>
            <a:r>
              <a:rPr lang="en-US" altLang="en-US" sz="4400" b="1" dirty="0">
                <a:latin typeface="Tahoma" pitchFamily="34" charset="0"/>
              </a:rPr>
              <a:t/>
            </a:r>
            <a:br>
              <a:rPr lang="en-US" altLang="en-US" sz="4400" b="1" dirty="0">
                <a:latin typeface="Tahoma" pitchFamily="34" charset="0"/>
              </a:rPr>
            </a:br>
            <a:r>
              <a:rPr lang="en-US" altLang="en-US" sz="4400" b="1" dirty="0">
                <a:latin typeface="Tahoma" pitchFamily="34" charset="0"/>
              </a:rPr>
              <a:t>Energy Issues in </a:t>
            </a:r>
            <a:r>
              <a:rPr lang="en-US" altLang="en-US" sz="4400" b="1" dirty="0" smtClean="0">
                <a:latin typeface="Tahoma" pitchFamily="34" charset="0"/>
              </a:rPr>
              <a:t>Ohio</a:t>
            </a:r>
            <a:endParaRPr lang="en-US" altLang="en-US" sz="4400" b="1" dirty="0">
              <a:latin typeface="Tahoma" pitchFamily="34" charset="0"/>
            </a:endParaRPr>
          </a:p>
        </p:txBody>
      </p:sp>
      <p:sp>
        <p:nvSpPr>
          <p:cNvPr id="11" name="Text Box 10"/>
          <p:cNvSpPr txBox="1">
            <a:spLocks noChangeArrowheads="1"/>
          </p:cNvSpPr>
          <p:nvPr userDrawn="1"/>
        </p:nvSpPr>
        <p:spPr bwMode="auto">
          <a:xfrm>
            <a:off x="370681" y="4003000"/>
            <a:ext cx="8397875" cy="861774"/>
          </a:xfrm>
          <a:prstGeom prst="rect">
            <a:avLst/>
          </a:prstGeom>
          <a:solidFill>
            <a:schemeClr val="accent2"/>
          </a:solidFill>
          <a:ln w="6350">
            <a:noFill/>
            <a:miter lim="800000"/>
            <a:headEnd/>
            <a:tailEnd/>
          </a:ln>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2000" b="1" i="1" dirty="0" smtClean="0">
                <a:solidFill>
                  <a:schemeClr val="tx2"/>
                </a:solidFill>
                <a:latin typeface="Arial" charset="0"/>
              </a:rPr>
              <a:t>Key Findings</a:t>
            </a:r>
            <a:r>
              <a:rPr lang="en-US" sz="2000" b="1" i="1" baseline="0" dirty="0" smtClean="0">
                <a:solidFill>
                  <a:schemeClr val="tx2"/>
                </a:solidFill>
                <a:latin typeface="Arial" charset="0"/>
              </a:rPr>
              <a:t> from a Statewide Voter Survey</a:t>
            </a:r>
          </a:p>
          <a:p>
            <a:pPr algn="ctr" eaLnBrk="1" hangingPunct="1">
              <a:spcBef>
                <a:spcPct val="50000"/>
              </a:spcBef>
              <a:defRPr/>
            </a:pPr>
            <a:r>
              <a:rPr lang="en-US" sz="2000" b="1" i="1" baseline="0" dirty="0" smtClean="0">
                <a:solidFill>
                  <a:schemeClr val="tx2"/>
                </a:solidFill>
                <a:latin typeface="Arial" charset="0"/>
              </a:rPr>
              <a:t>August 2014</a:t>
            </a:r>
            <a:endParaRPr lang="en-US" sz="2000" b="1" i="1" dirty="0" smtClean="0">
              <a:solidFill>
                <a:schemeClr val="tx2"/>
              </a:solidFill>
              <a:latin typeface="Arial" charset="0"/>
            </a:endParaRPr>
          </a:p>
        </p:txBody>
      </p:sp>
    </p:spTree>
    <p:extLst>
      <p:ext uri="{BB962C8B-B14F-4D97-AF65-F5344CB8AC3E}">
        <p14:creationId xmlns:p14="http://schemas.microsoft.com/office/powerpoint/2010/main" xmlns="" val="376820572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612" y="193956"/>
            <a:ext cx="8946776" cy="1143000"/>
          </a:xfrm>
          <a:prstGeom prst="rect">
            <a:avLst/>
          </a:prstGeom>
        </p:spPr>
        <p:txBody>
          <a:bodyPr/>
          <a:lstStyle>
            <a:lvl1pPr>
              <a:defRPr sz="2900" b="1">
                <a:latin typeface="+mj-lt"/>
              </a:defRPr>
            </a:lvl1pPr>
          </a:lstStyle>
          <a:p>
            <a:r>
              <a:rPr lang="en-US" smtClean="0"/>
              <a:t>Click to edit Master title style</a:t>
            </a:r>
            <a:endParaRPr lang="en-US"/>
          </a:p>
        </p:txBody>
      </p:sp>
      <p:sp>
        <p:nvSpPr>
          <p:cNvPr id="4" name="Text Placeholder 3"/>
          <p:cNvSpPr>
            <a:spLocks noGrp="1"/>
          </p:cNvSpPr>
          <p:nvPr>
            <p:ph type="body" sz="quarter" idx="10"/>
          </p:nvPr>
        </p:nvSpPr>
        <p:spPr>
          <a:xfrm>
            <a:off x="88900" y="931863"/>
            <a:ext cx="8956675" cy="535305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7206358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Question">
    <p:spTree>
      <p:nvGrpSpPr>
        <p:cNvPr id="1" name=""/>
        <p:cNvGrpSpPr/>
        <p:nvPr/>
      </p:nvGrpSpPr>
      <p:grpSpPr>
        <a:xfrm>
          <a:off x="0" y="0"/>
          <a:ext cx="0" cy="0"/>
          <a:chOff x="0" y="0"/>
          <a:chExt cx="0" cy="0"/>
        </a:xfrm>
      </p:grpSpPr>
      <p:sp>
        <p:nvSpPr>
          <p:cNvPr id="2" name="Title 1"/>
          <p:cNvSpPr>
            <a:spLocks noGrp="1"/>
          </p:cNvSpPr>
          <p:nvPr>
            <p:ph type="title"/>
          </p:nvPr>
        </p:nvSpPr>
        <p:spPr>
          <a:xfrm>
            <a:off x="172571" y="148780"/>
            <a:ext cx="8798859" cy="1143000"/>
          </a:xfrm>
          <a:prstGeom prst="rect">
            <a:avLst/>
          </a:prstGeom>
        </p:spPr>
        <p:txBody>
          <a:bodyPr/>
          <a:lstStyle>
            <a:lvl1pPr>
              <a:defRPr lang="en-US" sz="2900" b="1"/>
            </a:lvl1pPr>
          </a:lstStyle>
          <a:p>
            <a:pPr lvl="0"/>
            <a:r>
              <a:rPr lang="en-US" smtClean="0"/>
              <a:t>Click to edit Master title style</a:t>
            </a:r>
            <a:endParaRPr lang="en-US"/>
          </a:p>
        </p:txBody>
      </p:sp>
      <p:sp>
        <p:nvSpPr>
          <p:cNvPr id="4" name="Text Placeholder 3"/>
          <p:cNvSpPr>
            <a:spLocks noGrp="1"/>
          </p:cNvSpPr>
          <p:nvPr>
            <p:ph type="body" sz="quarter" idx="10"/>
          </p:nvPr>
        </p:nvSpPr>
        <p:spPr>
          <a:xfrm>
            <a:off x="3182471" y="6391275"/>
            <a:ext cx="5720229" cy="466725"/>
          </a:xfrm>
          <a:prstGeom prst="rect">
            <a:avLst/>
          </a:prstGeom>
        </p:spPr>
        <p:txBody>
          <a:bodyPr anchor="ctr"/>
          <a:lstStyle>
            <a:lvl1pPr marL="0" indent="0" algn="l">
              <a:buNone/>
              <a:defRPr sz="800">
                <a:solidFill>
                  <a:schemeClr val="accent3"/>
                </a:solidFill>
              </a:defRPr>
            </a:lvl1pPr>
          </a:lstStyle>
          <a:p>
            <a:pPr lvl="0"/>
            <a:endParaRPr lang="en-US" dirty="0"/>
          </a:p>
        </p:txBody>
      </p:sp>
    </p:spTree>
    <p:extLst>
      <p:ext uri="{BB962C8B-B14F-4D97-AF65-F5344CB8AC3E}">
        <p14:creationId xmlns:p14="http://schemas.microsoft.com/office/powerpoint/2010/main" xmlns="" val="299817606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98612" y="193956"/>
            <a:ext cx="8946776" cy="1143000"/>
          </a:xfrm>
          <a:prstGeom prst="rect">
            <a:avLst/>
          </a:prstGeom>
        </p:spPr>
        <p:txBody>
          <a:bodyPr/>
          <a:lstStyle>
            <a:lvl1pPr>
              <a:defRPr sz="2900" b="1">
                <a:latin typeface="+mj-lt"/>
              </a:defRPr>
            </a:lvl1pPr>
          </a:lstStyle>
          <a:p>
            <a:r>
              <a:rPr lang="en-US" smtClean="0"/>
              <a:t>Click to edit Master title style</a:t>
            </a:r>
            <a:endParaRPr lang="en-US"/>
          </a:p>
        </p:txBody>
      </p:sp>
    </p:spTree>
    <p:extLst>
      <p:ext uri="{BB962C8B-B14F-4D97-AF65-F5344CB8AC3E}">
        <p14:creationId xmlns:p14="http://schemas.microsoft.com/office/powerpoint/2010/main" xmlns="" val="55466591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 - Plain no logos">
    <p:bg>
      <p:bgPr>
        <a:solidFill>
          <a:srgbClr val="027202"/>
        </a:solidFill>
        <a:effectLst/>
      </p:bgPr>
    </p:bg>
    <p:spTree>
      <p:nvGrpSpPr>
        <p:cNvPr id="1" name=""/>
        <p:cNvGrpSpPr/>
        <p:nvPr/>
      </p:nvGrpSpPr>
      <p:grpSpPr>
        <a:xfrm>
          <a:off x="0" y="0"/>
          <a:ext cx="0" cy="0"/>
          <a:chOff x="0" y="0"/>
          <a:chExt cx="0" cy="0"/>
        </a:xfrm>
      </p:grpSpPr>
      <p:sp>
        <p:nvSpPr>
          <p:cNvPr id="4" name="Rectangle 22"/>
          <p:cNvSpPr>
            <a:spLocks noChangeArrowheads="1"/>
          </p:cNvSpPr>
          <p:nvPr userDrawn="1"/>
        </p:nvSpPr>
        <p:spPr bwMode="auto">
          <a:xfrm>
            <a:off x="51119" y="57067"/>
            <a:ext cx="9041763" cy="6743867"/>
          </a:xfrm>
          <a:prstGeom prst="rect">
            <a:avLst/>
          </a:prstGeom>
          <a:solidFill>
            <a:schemeClr val="accent3"/>
          </a:solidFill>
          <a:ln w="19050" cmpd="sng">
            <a:noFill/>
            <a:miter lim="800000"/>
            <a:headEnd/>
            <a:tailEnd/>
          </a:ln>
          <a:effectLst/>
          <a:extLst/>
        </p:spPr>
        <p:txBody>
          <a:bodyPr wrap="none" lIns="82058" tIns="41029" rIns="82058" bIns="41029" anchor="ctr"/>
          <a:lstStyle/>
          <a:p>
            <a:pPr defTabSz="820738"/>
            <a:r>
              <a:rPr lang="en-US" b="1" u="sng" dirty="0">
                <a:solidFill>
                  <a:srgbClr val="0000FF"/>
                </a:solidFill>
                <a:cs typeface="Times New Roman" pitchFamily="18" charset="0"/>
              </a:rPr>
              <a:t/>
            </a:r>
            <a:br>
              <a:rPr lang="en-US" b="1" u="sng" dirty="0">
                <a:solidFill>
                  <a:srgbClr val="0000FF"/>
                </a:solidFill>
                <a:cs typeface="Times New Roman" pitchFamily="18" charset="0"/>
              </a:rPr>
            </a:br>
            <a:endParaRPr lang="en-US" b="1" u="sng" dirty="0">
              <a:solidFill>
                <a:srgbClr val="0000FF"/>
              </a:solidFill>
              <a:cs typeface="Times New Roman" pitchFamily="18" charset="0"/>
            </a:endParaRPr>
          </a:p>
        </p:txBody>
      </p:sp>
      <p:sp>
        <p:nvSpPr>
          <p:cNvPr id="2" name="Title 1"/>
          <p:cNvSpPr>
            <a:spLocks noGrp="1"/>
          </p:cNvSpPr>
          <p:nvPr>
            <p:ph type="title"/>
          </p:nvPr>
        </p:nvSpPr>
        <p:spPr>
          <a:xfrm>
            <a:off x="84667" y="84668"/>
            <a:ext cx="8983133" cy="966768"/>
          </a:xfrm>
          <a:prstGeom prst="rect">
            <a:avLst/>
          </a:prstGeom>
        </p:spPr>
        <p:txBody>
          <a:bodyPr anchor="t" anchorCtr="1">
            <a:noAutofit/>
          </a:bodyPr>
          <a:lstStyle>
            <a:lvl1pPr>
              <a:defRPr sz="2800" b="1">
                <a:solidFill>
                  <a:schemeClr val="tx1"/>
                </a:solidFill>
              </a:defRPr>
            </a:lvl1pPr>
          </a:lstStyle>
          <a:p>
            <a:r>
              <a:rPr lang="en-US" dirty="0" smtClean="0"/>
              <a:t>Click to edit Master title style</a:t>
            </a:r>
            <a:endParaRPr lang="en-US" dirty="0"/>
          </a:p>
        </p:txBody>
      </p:sp>
      <p:sp>
        <p:nvSpPr>
          <p:cNvPr id="6" name="Text Box 51"/>
          <p:cNvSpPr txBox="1">
            <a:spLocks noChangeArrowheads="1"/>
          </p:cNvSpPr>
          <p:nvPr userDrawn="1"/>
        </p:nvSpPr>
        <p:spPr bwMode="auto">
          <a:xfrm>
            <a:off x="8109717" y="6539913"/>
            <a:ext cx="955675" cy="244475"/>
          </a:xfrm>
          <a:prstGeom prst="rect">
            <a:avLst/>
          </a:prstGeom>
          <a:noFill/>
          <a:ln>
            <a:noFill/>
          </a:ln>
          <a:effectLst/>
          <a:extLst>
            <a:ext uri="{909E8E84-426E-40DD-AFC4-6F175D3DCCD1}">
              <a14:hiddenFill xmlns:a14="http://schemas.microsoft.com/office/drawing/2010/main" xmlns="">
                <a:solidFill>
                  <a:srgbClr val="1E2B6D"/>
                </a:solidFill>
              </a14:hiddenFill>
            </a:ext>
            <a:ext uri="{91240B29-F687-4F45-9708-019B960494DF}">
              <a14:hiddenLine xmlns:a14="http://schemas.microsoft.com/office/drawing/2010/main" xmlns="" w="635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68686"/>
                  </a:outerShdw>
                </a:effectLst>
              </a14:hiddenEffects>
            </a:ext>
          </a:extLst>
        </p:spPr>
        <p:txBody>
          <a:bodyPr>
            <a:spAutoFit/>
          </a:bodyPr>
          <a:lstStyle>
            <a:lvl1pPr algn="l" defTabSz="820738">
              <a:defRPr sz="2400">
                <a:solidFill>
                  <a:schemeClr val="tx1"/>
                </a:solidFill>
                <a:latin typeface="Times New Roman" pitchFamily="18" charset="0"/>
              </a:defRPr>
            </a:lvl1pPr>
            <a:lvl2pPr algn="l" defTabSz="820738">
              <a:defRPr sz="2400">
                <a:solidFill>
                  <a:schemeClr val="tx1"/>
                </a:solidFill>
                <a:latin typeface="Times New Roman" pitchFamily="18" charset="0"/>
              </a:defRPr>
            </a:lvl2pPr>
            <a:lvl3pPr algn="l" defTabSz="820738">
              <a:defRPr sz="2400">
                <a:solidFill>
                  <a:schemeClr val="tx1"/>
                </a:solidFill>
                <a:latin typeface="Times New Roman" pitchFamily="18" charset="0"/>
              </a:defRPr>
            </a:lvl3pPr>
            <a:lvl4pPr algn="l" defTabSz="820738">
              <a:defRPr sz="2400">
                <a:solidFill>
                  <a:schemeClr val="tx1"/>
                </a:solidFill>
                <a:latin typeface="Times New Roman" pitchFamily="18" charset="0"/>
              </a:defRPr>
            </a:lvl4pPr>
            <a:lvl5pPr algn="l" defTabSz="820738">
              <a:defRPr sz="2400">
                <a:solidFill>
                  <a:schemeClr val="tx1"/>
                </a:solidFill>
                <a:latin typeface="Times New Roman" pitchFamily="18" charset="0"/>
              </a:defRPr>
            </a:lvl5pPr>
            <a:lvl6pPr defTabSz="820738" fontAlgn="base">
              <a:spcBef>
                <a:spcPct val="0"/>
              </a:spcBef>
              <a:spcAft>
                <a:spcPct val="0"/>
              </a:spcAft>
              <a:defRPr sz="2400">
                <a:solidFill>
                  <a:schemeClr val="tx1"/>
                </a:solidFill>
                <a:latin typeface="Times New Roman" pitchFamily="18" charset="0"/>
              </a:defRPr>
            </a:lvl6pPr>
            <a:lvl7pPr defTabSz="820738" fontAlgn="base">
              <a:spcBef>
                <a:spcPct val="0"/>
              </a:spcBef>
              <a:spcAft>
                <a:spcPct val="0"/>
              </a:spcAft>
              <a:defRPr sz="2400">
                <a:solidFill>
                  <a:schemeClr val="tx1"/>
                </a:solidFill>
                <a:latin typeface="Times New Roman" pitchFamily="18" charset="0"/>
              </a:defRPr>
            </a:lvl7pPr>
            <a:lvl8pPr defTabSz="820738" fontAlgn="base">
              <a:spcBef>
                <a:spcPct val="0"/>
              </a:spcBef>
              <a:spcAft>
                <a:spcPct val="0"/>
              </a:spcAft>
              <a:defRPr sz="2400">
                <a:solidFill>
                  <a:schemeClr val="tx1"/>
                </a:solidFill>
                <a:latin typeface="Times New Roman" pitchFamily="18" charset="0"/>
              </a:defRPr>
            </a:lvl8pPr>
            <a:lvl9pPr defTabSz="820738" fontAlgn="base">
              <a:spcBef>
                <a:spcPct val="0"/>
              </a:spcBef>
              <a:spcAft>
                <a:spcPct val="0"/>
              </a:spcAft>
              <a:defRPr sz="2400">
                <a:solidFill>
                  <a:schemeClr val="tx1"/>
                </a:solidFill>
                <a:latin typeface="Times New Roman" pitchFamily="18" charset="0"/>
              </a:defRPr>
            </a:lvl9pPr>
          </a:lstStyle>
          <a:p>
            <a:pPr algn="r">
              <a:spcBef>
                <a:spcPct val="50000"/>
              </a:spcBef>
            </a:pPr>
            <a:fld id="{1748490F-2088-4798-94E4-9235526F0353}" type="slidenum">
              <a:rPr lang="en-US" sz="1000" i="1">
                <a:solidFill>
                  <a:schemeClr val="tx1"/>
                </a:solidFill>
                <a:latin typeface="Arial" charset="0"/>
              </a:rPr>
              <a:pPr algn="r">
                <a:spcBef>
                  <a:spcPct val="50000"/>
                </a:spcBef>
              </a:pPr>
              <a:t>‹#›</a:t>
            </a:fld>
            <a:endParaRPr lang="en-US" sz="1000" i="1" dirty="0">
              <a:solidFill>
                <a:schemeClr val="tx1"/>
              </a:solidFill>
              <a:latin typeface="Arial" charset="0"/>
            </a:endParaRPr>
          </a:p>
        </p:txBody>
      </p:sp>
    </p:spTree>
    <p:extLst>
      <p:ext uri="{BB962C8B-B14F-4D97-AF65-F5344CB8AC3E}">
        <p14:creationId xmlns:p14="http://schemas.microsoft.com/office/powerpoint/2010/main" xmlns="" val="1198100679"/>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Title Only">
    <p:bg>
      <p:bgPr>
        <a:solidFill>
          <a:srgbClr val="CCCCCC"/>
        </a:solidFill>
        <a:effectLst/>
      </p:bgPr>
    </p:bg>
    <p:spTree>
      <p:nvGrpSpPr>
        <p:cNvPr id="1" name=""/>
        <p:cNvGrpSpPr/>
        <p:nvPr/>
      </p:nvGrpSpPr>
      <p:grpSpPr>
        <a:xfrm>
          <a:off x="0" y="0"/>
          <a:ext cx="0" cy="0"/>
          <a:chOff x="0" y="0"/>
          <a:chExt cx="0" cy="0"/>
        </a:xfrm>
      </p:grpSpPr>
      <p:sp>
        <p:nvSpPr>
          <p:cNvPr id="7" name="Rectangle 19"/>
          <p:cNvSpPr>
            <a:spLocks noChangeArrowheads="1"/>
          </p:cNvSpPr>
          <p:nvPr userDrawn="1"/>
        </p:nvSpPr>
        <p:spPr bwMode="auto">
          <a:xfrm>
            <a:off x="131763" y="222250"/>
            <a:ext cx="8880475" cy="6413500"/>
          </a:xfrm>
          <a:prstGeom prst="rect">
            <a:avLst/>
          </a:prstGeom>
          <a:solidFill>
            <a:schemeClr val="bg1"/>
          </a:solidFill>
          <a:ln w="12700">
            <a:solidFill>
              <a:schemeClr val="accent2"/>
            </a:solidFill>
            <a:miter lim="800000"/>
            <a:headEnd/>
            <a:tailEnd/>
          </a:ln>
        </p:spPr>
        <p:txBody>
          <a:bodyPr/>
          <a:lstStyle/>
          <a:p>
            <a:pPr algn="ctr">
              <a:lnSpc>
                <a:spcPct val="80000"/>
              </a:lnSpc>
              <a:defRPr/>
            </a:pPr>
            <a:endParaRPr lang="en-US" sz="2400" dirty="0">
              <a:effectLst>
                <a:outerShdw blurRad="38100" dist="38100" dir="2700000" algn="tl">
                  <a:srgbClr val="000000">
                    <a:alpha val="43137"/>
                  </a:srgbClr>
                </a:outerShdw>
              </a:effectLst>
              <a:cs typeface="+mn-cs"/>
            </a:endParaRPr>
          </a:p>
        </p:txBody>
      </p:sp>
      <p:sp>
        <p:nvSpPr>
          <p:cNvPr id="8" name="Rectangle 25"/>
          <p:cNvSpPr>
            <a:spLocks noChangeArrowheads="1"/>
          </p:cNvSpPr>
          <p:nvPr userDrawn="1"/>
        </p:nvSpPr>
        <p:spPr bwMode="auto">
          <a:xfrm>
            <a:off x="152400" y="1592263"/>
            <a:ext cx="8839200" cy="447675"/>
          </a:xfrm>
          <a:prstGeom prst="rect">
            <a:avLst/>
          </a:prstGeom>
          <a:solidFill>
            <a:srgbClr val="027202"/>
          </a:solidFill>
          <a:ln w="28575">
            <a:solidFill>
              <a:schemeClr val="accent1"/>
            </a:solidFill>
            <a:miter lim="800000"/>
            <a:headEnd/>
            <a:tailEnd/>
          </a:ln>
        </p:spPr>
        <p:txBody>
          <a:bodyPr wrap="none" anchor="ctr"/>
          <a:lstStyle/>
          <a:p>
            <a:pPr algn="ctr">
              <a:defRPr/>
            </a:pPr>
            <a:endParaRPr lang="en-US" sz="2400" dirty="0">
              <a:effectLst>
                <a:outerShdw blurRad="38100" dist="38100" dir="2700000" algn="tl">
                  <a:srgbClr val="000000">
                    <a:alpha val="43137"/>
                  </a:srgbClr>
                </a:outerShdw>
              </a:effectLst>
              <a:cs typeface="+mn-cs"/>
            </a:endParaRPr>
          </a:p>
        </p:txBody>
      </p:sp>
      <p:pic>
        <p:nvPicPr>
          <p:cNvPr id="9" name="Picture 2074" descr="RE-AMP"/>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l="10056" t="20419" b="12566"/>
          <a:stretch>
            <a:fillRect/>
          </a:stretch>
        </p:blipFill>
        <p:spPr bwMode="auto">
          <a:xfrm>
            <a:off x="3805238" y="280988"/>
            <a:ext cx="1533525"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15295" y="2314531"/>
            <a:ext cx="8913411" cy="4057734"/>
          </a:xfrm>
          <a:prstGeom prst="rect">
            <a:avLst/>
          </a:prstGeom>
        </p:spPr>
        <p:txBody>
          <a:bodyPr anchor="ctr" anchorCtr="1"/>
          <a:lstStyle>
            <a:lvl1pPr>
              <a:defRPr sz="5000" b="1" cap="none" spc="0">
                <a:ln w="1905">
                  <a:solidFill>
                    <a:schemeClr val="accent2"/>
                  </a:solidFill>
                </a:ln>
                <a:solidFill>
                  <a:schemeClr val="tx1"/>
                </a:solidFill>
                <a:effectLst>
                  <a:innerShdw blurRad="69850" dist="43180" dir="5400000">
                    <a:srgbClr val="000000">
                      <a:alpha val="65000"/>
                    </a:srgbClr>
                  </a:innerShdw>
                </a:effectLst>
              </a:defRPr>
            </a:lvl1pPr>
          </a:lstStyle>
          <a:p>
            <a:r>
              <a:rPr lang="en-US" dirty="0" smtClean="0"/>
              <a:t>Click to edit Master title style</a:t>
            </a:r>
            <a:endParaRPr lang="en-US" dirty="0"/>
          </a:p>
        </p:txBody>
      </p:sp>
      <p:sp>
        <p:nvSpPr>
          <p:cNvPr id="10" name="Text Box 16"/>
          <p:cNvSpPr txBox="1">
            <a:spLocks noChangeArrowheads="1"/>
          </p:cNvSpPr>
          <p:nvPr userDrawn="1"/>
        </p:nvSpPr>
        <p:spPr bwMode="auto">
          <a:xfrm>
            <a:off x="8572500" y="6608763"/>
            <a:ext cx="611188" cy="274637"/>
          </a:xfrm>
          <a:prstGeom prst="rect">
            <a:avLst/>
          </a:prstGeom>
          <a:noFill/>
          <a:ln>
            <a:noFill/>
          </a:ln>
          <a:extLst/>
        </p:spPr>
        <p:txBody>
          <a:bodyPr>
            <a:spAutoFit/>
          </a:bodyPr>
          <a:lstStyle>
            <a:lvl1pPr algn="ctr" eaLnBrk="0" hangingPunct="0">
              <a:defRPr sz="3000">
                <a:solidFill>
                  <a:schemeClr val="tx1"/>
                </a:solidFill>
                <a:latin typeface="Times New Roman" pitchFamily="18" charset="0"/>
              </a:defRPr>
            </a:lvl1pPr>
            <a:lvl2pPr marL="742950" indent="-285750" algn="ctr" eaLnBrk="0" hangingPunct="0">
              <a:defRPr sz="3000">
                <a:solidFill>
                  <a:schemeClr val="tx1"/>
                </a:solidFill>
                <a:latin typeface="Times New Roman" pitchFamily="18" charset="0"/>
              </a:defRPr>
            </a:lvl2pPr>
            <a:lvl3pPr marL="1143000" indent="-228600" algn="ctr" eaLnBrk="0" hangingPunct="0">
              <a:defRPr sz="3000">
                <a:solidFill>
                  <a:schemeClr val="tx1"/>
                </a:solidFill>
                <a:latin typeface="Times New Roman" pitchFamily="18" charset="0"/>
              </a:defRPr>
            </a:lvl3pPr>
            <a:lvl4pPr marL="1600200" indent="-228600" algn="ctr" eaLnBrk="0" hangingPunct="0">
              <a:defRPr sz="3000">
                <a:solidFill>
                  <a:schemeClr val="tx1"/>
                </a:solidFill>
                <a:latin typeface="Times New Roman" pitchFamily="18" charset="0"/>
              </a:defRPr>
            </a:lvl4pPr>
            <a:lvl5pPr marL="2057400" indent="-228600" algn="ctr" eaLnBrk="0" hangingPunct="0">
              <a:defRPr sz="3000">
                <a:solidFill>
                  <a:schemeClr val="tx1"/>
                </a:solidFill>
                <a:latin typeface="Times New Roman" pitchFamily="18" charset="0"/>
              </a:defRPr>
            </a:lvl5pPr>
            <a:lvl6pPr marL="2514600" indent="-228600" algn="ctr" eaLnBrk="0" fontAlgn="base" hangingPunct="0">
              <a:spcBef>
                <a:spcPct val="0"/>
              </a:spcBef>
              <a:spcAft>
                <a:spcPct val="0"/>
              </a:spcAft>
              <a:defRPr sz="3000">
                <a:solidFill>
                  <a:schemeClr val="tx1"/>
                </a:solidFill>
                <a:latin typeface="Times New Roman" pitchFamily="18" charset="0"/>
              </a:defRPr>
            </a:lvl6pPr>
            <a:lvl7pPr marL="2971800" indent="-228600" algn="ctr" eaLnBrk="0" fontAlgn="base" hangingPunct="0">
              <a:spcBef>
                <a:spcPct val="0"/>
              </a:spcBef>
              <a:spcAft>
                <a:spcPct val="0"/>
              </a:spcAft>
              <a:defRPr sz="3000">
                <a:solidFill>
                  <a:schemeClr val="tx1"/>
                </a:solidFill>
                <a:latin typeface="Times New Roman" pitchFamily="18" charset="0"/>
              </a:defRPr>
            </a:lvl7pPr>
            <a:lvl8pPr marL="3429000" indent="-228600" algn="ctr" eaLnBrk="0" fontAlgn="base" hangingPunct="0">
              <a:spcBef>
                <a:spcPct val="0"/>
              </a:spcBef>
              <a:spcAft>
                <a:spcPct val="0"/>
              </a:spcAft>
              <a:defRPr sz="3000">
                <a:solidFill>
                  <a:schemeClr val="tx1"/>
                </a:solidFill>
                <a:latin typeface="Times New Roman" pitchFamily="18" charset="0"/>
              </a:defRPr>
            </a:lvl8pPr>
            <a:lvl9pPr marL="3886200" indent="-228600" algn="ctr" eaLnBrk="0" fontAlgn="base" hangingPunct="0">
              <a:spcBef>
                <a:spcPct val="0"/>
              </a:spcBef>
              <a:spcAft>
                <a:spcPct val="0"/>
              </a:spcAft>
              <a:defRPr sz="3000">
                <a:solidFill>
                  <a:schemeClr val="tx1"/>
                </a:solidFill>
                <a:latin typeface="Times New Roman" pitchFamily="18" charset="0"/>
              </a:defRPr>
            </a:lvl9pPr>
          </a:lstStyle>
          <a:p>
            <a:pPr algn="r" eaLnBrk="1" hangingPunct="1">
              <a:spcBef>
                <a:spcPct val="50000"/>
              </a:spcBef>
              <a:defRPr/>
            </a:pPr>
            <a:fld id="{2760DED8-86DD-4550-BBDB-05C29346282A}" type="slidenum">
              <a:rPr lang="en-US" sz="1200" b="1">
                <a:solidFill>
                  <a:schemeClr val="tx1"/>
                </a:solidFill>
                <a:latin typeface="Calibri" pitchFamily="34" charset="0"/>
              </a:rPr>
              <a:pPr algn="r" eaLnBrk="1" hangingPunct="1">
                <a:spcBef>
                  <a:spcPct val="50000"/>
                </a:spcBef>
                <a:defRPr/>
              </a:pPr>
              <a:t>‹#›</a:t>
            </a:fld>
            <a:endParaRPr lang="en-US" sz="1200" b="1" dirty="0">
              <a:solidFill>
                <a:schemeClr val="tx1"/>
              </a:solidFill>
              <a:latin typeface="Calibri" pitchFamily="34" charset="0"/>
            </a:endParaRPr>
          </a:p>
        </p:txBody>
      </p:sp>
    </p:spTree>
    <p:extLst>
      <p:ext uri="{BB962C8B-B14F-4D97-AF65-F5344CB8AC3E}">
        <p14:creationId xmlns:p14="http://schemas.microsoft.com/office/powerpoint/2010/main" xmlns="" val="3682593762"/>
      </p:ext>
    </p:extLst>
  </p:cSld>
  <p:clrMapOvr>
    <a:masterClrMapping/>
  </p:clrMapOvr>
  <p:transition advClick="0"/>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ACT SLIDE">
    <p:bg>
      <p:bgPr>
        <a:solidFill>
          <a:srgbClr val="CCCCCC"/>
        </a:solidFill>
        <a:effectLst/>
      </p:bgPr>
    </p:bg>
    <p:spTree>
      <p:nvGrpSpPr>
        <p:cNvPr id="1" name=""/>
        <p:cNvGrpSpPr/>
        <p:nvPr/>
      </p:nvGrpSpPr>
      <p:grpSpPr>
        <a:xfrm>
          <a:off x="0" y="0"/>
          <a:ext cx="0" cy="0"/>
          <a:chOff x="0" y="0"/>
          <a:chExt cx="0" cy="0"/>
        </a:xfrm>
      </p:grpSpPr>
      <p:sp>
        <p:nvSpPr>
          <p:cNvPr id="7" name="Rectangle 19"/>
          <p:cNvSpPr>
            <a:spLocks noChangeArrowheads="1"/>
          </p:cNvSpPr>
          <p:nvPr userDrawn="1"/>
        </p:nvSpPr>
        <p:spPr bwMode="auto">
          <a:xfrm>
            <a:off x="131763" y="222250"/>
            <a:ext cx="8880475" cy="6413500"/>
          </a:xfrm>
          <a:prstGeom prst="rect">
            <a:avLst/>
          </a:prstGeom>
          <a:solidFill>
            <a:schemeClr val="bg1"/>
          </a:solidFill>
          <a:ln w="12700">
            <a:solidFill>
              <a:schemeClr val="accent2"/>
            </a:solidFill>
            <a:miter lim="800000"/>
            <a:headEnd/>
            <a:tailEnd/>
          </a:ln>
        </p:spPr>
        <p:txBody>
          <a:bodyPr/>
          <a:lstStyle/>
          <a:p>
            <a:pPr algn="ctr">
              <a:lnSpc>
                <a:spcPct val="80000"/>
              </a:lnSpc>
              <a:defRPr/>
            </a:pPr>
            <a:endParaRPr lang="en-US" sz="2400" dirty="0">
              <a:effectLst>
                <a:outerShdw blurRad="38100" dist="38100" dir="2700000" algn="tl">
                  <a:srgbClr val="000000">
                    <a:alpha val="43137"/>
                  </a:srgbClr>
                </a:outerShdw>
              </a:effectLst>
              <a:cs typeface="+mn-cs"/>
            </a:endParaRPr>
          </a:p>
        </p:txBody>
      </p:sp>
      <p:sp>
        <p:nvSpPr>
          <p:cNvPr id="8" name="Rectangle 25"/>
          <p:cNvSpPr>
            <a:spLocks noChangeArrowheads="1"/>
          </p:cNvSpPr>
          <p:nvPr userDrawn="1"/>
        </p:nvSpPr>
        <p:spPr bwMode="auto">
          <a:xfrm>
            <a:off x="152400" y="581024"/>
            <a:ext cx="8839200" cy="447675"/>
          </a:xfrm>
          <a:prstGeom prst="rect">
            <a:avLst/>
          </a:prstGeom>
          <a:solidFill>
            <a:srgbClr val="027202"/>
          </a:solidFill>
          <a:ln w="28575">
            <a:solidFill>
              <a:schemeClr val="accent1"/>
            </a:solidFill>
            <a:miter lim="800000"/>
            <a:headEnd/>
            <a:tailEnd/>
          </a:ln>
        </p:spPr>
        <p:txBody>
          <a:bodyPr wrap="none" anchor="ctr"/>
          <a:lstStyle/>
          <a:p>
            <a:pPr algn="ctr">
              <a:defRPr/>
            </a:pPr>
            <a:endParaRPr lang="en-US" sz="2400" dirty="0">
              <a:effectLst>
                <a:outerShdw blurRad="38100" dist="38100" dir="2700000" algn="tl">
                  <a:srgbClr val="000000">
                    <a:alpha val="43137"/>
                  </a:srgbClr>
                </a:outerShdw>
              </a:effectLst>
              <a:cs typeface="+mn-cs"/>
            </a:endParaRPr>
          </a:p>
        </p:txBody>
      </p:sp>
      <p:sp>
        <p:nvSpPr>
          <p:cNvPr id="12" name="WordArt 3"/>
          <p:cNvSpPr>
            <a:spLocks noChangeArrowheads="1" noChangeShapeType="1" noTextEdit="1"/>
          </p:cNvSpPr>
          <p:nvPr userDrawn="1"/>
        </p:nvSpPr>
        <p:spPr bwMode="auto">
          <a:xfrm>
            <a:off x="5287963" y="3956050"/>
            <a:ext cx="3181350" cy="6477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chemeClr val="accent1"/>
                </a:solidFill>
                <a:effectLst>
                  <a:outerShdw dist="38100" dir="2700000" algn="tl" rotWithShape="0">
                    <a:srgbClr val="000000">
                      <a:alpha val="43137"/>
                    </a:srgbClr>
                  </a:outerShdw>
                </a:effectLst>
                <a:latin typeface="Arial Black"/>
              </a:rPr>
              <a:t>LORI WEIGEL  </a:t>
            </a:r>
          </a:p>
        </p:txBody>
      </p:sp>
      <p:sp>
        <p:nvSpPr>
          <p:cNvPr id="13" name="Text Box 4"/>
          <p:cNvSpPr txBox="1">
            <a:spLocks noChangeArrowheads="1"/>
          </p:cNvSpPr>
          <p:nvPr userDrawn="1"/>
        </p:nvSpPr>
        <p:spPr bwMode="auto">
          <a:xfrm>
            <a:off x="4603750" y="4594225"/>
            <a:ext cx="4259263" cy="1646238"/>
          </a:xfrm>
          <a:prstGeom prst="rect">
            <a:avLst/>
          </a:prstGeom>
          <a:noFill/>
          <a:ln>
            <a:noFill/>
          </a:ln>
          <a:extLst/>
        </p:spPr>
        <p:txBody>
          <a:bodyPr>
            <a:spAutoFit/>
          </a:bodyPr>
          <a:lstStyle>
            <a:lvl1pPr algn="ctr" eaLnBrk="0" hangingPunct="0">
              <a:defRPr sz="3000">
                <a:solidFill>
                  <a:schemeClr val="tx1"/>
                </a:solidFill>
                <a:latin typeface="Times New Roman" pitchFamily="18" charset="0"/>
              </a:defRPr>
            </a:lvl1pPr>
            <a:lvl2pPr marL="742950" indent="-285750" algn="ctr" eaLnBrk="0" hangingPunct="0">
              <a:defRPr sz="3000">
                <a:solidFill>
                  <a:schemeClr val="tx1"/>
                </a:solidFill>
                <a:latin typeface="Times New Roman" pitchFamily="18" charset="0"/>
              </a:defRPr>
            </a:lvl2pPr>
            <a:lvl3pPr marL="1143000" indent="-228600" algn="ctr" eaLnBrk="0" hangingPunct="0">
              <a:defRPr sz="3000">
                <a:solidFill>
                  <a:schemeClr val="tx1"/>
                </a:solidFill>
                <a:latin typeface="Times New Roman" pitchFamily="18" charset="0"/>
              </a:defRPr>
            </a:lvl3pPr>
            <a:lvl4pPr marL="1600200" indent="-228600" algn="ctr" eaLnBrk="0" hangingPunct="0">
              <a:defRPr sz="3000">
                <a:solidFill>
                  <a:schemeClr val="tx1"/>
                </a:solidFill>
                <a:latin typeface="Times New Roman" pitchFamily="18" charset="0"/>
              </a:defRPr>
            </a:lvl4pPr>
            <a:lvl5pPr marL="2057400" indent="-228600" algn="ctr" eaLnBrk="0" hangingPunct="0">
              <a:defRPr sz="3000">
                <a:solidFill>
                  <a:schemeClr val="tx1"/>
                </a:solidFill>
                <a:latin typeface="Times New Roman" pitchFamily="18" charset="0"/>
              </a:defRPr>
            </a:lvl5pPr>
            <a:lvl6pPr marL="2514600" indent="-228600" algn="ctr" eaLnBrk="0" fontAlgn="base" hangingPunct="0">
              <a:spcBef>
                <a:spcPct val="0"/>
              </a:spcBef>
              <a:spcAft>
                <a:spcPct val="0"/>
              </a:spcAft>
              <a:defRPr sz="3000">
                <a:solidFill>
                  <a:schemeClr val="tx1"/>
                </a:solidFill>
                <a:latin typeface="Times New Roman" pitchFamily="18" charset="0"/>
              </a:defRPr>
            </a:lvl6pPr>
            <a:lvl7pPr marL="2971800" indent="-228600" algn="ctr" eaLnBrk="0" fontAlgn="base" hangingPunct="0">
              <a:spcBef>
                <a:spcPct val="0"/>
              </a:spcBef>
              <a:spcAft>
                <a:spcPct val="0"/>
              </a:spcAft>
              <a:defRPr sz="3000">
                <a:solidFill>
                  <a:schemeClr val="tx1"/>
                </a:solidFill>
                <a:latin typeface="Times New Roman" pitchFamily="18" charset="0"/>
              </a:defRPr>
            </a:lvl7pPr>
            <a:lvl8pPr marL="3429000" indent="-228600" algn="ctr" eaLnBrk="0" fontAlgn="base" hangingPunct="0">
              <a:spcBef>
                <a:spcPct val="0"/>
              </a:spcBef>
              <a:spcAft>
                <a:spcPct val="0"/>
              </a:spcAft>
              <a:defRPr sz="3000">
                <a:solidFill>
                  <a:schemeClr val="tx1"/>
                </a:solidFill>
                <a:latin typeface="Times New Roman" pitchFamily="18" charset="0"/>
              </a:defRPr>
            </a:lvl8pPr>
            <a:lvl9pPr marL="3886200" indent="-228600" algn="ctr" eaLnBrk="0" fontAlgn="base" hangingPunct="0">
              <a:spcBef>
                <a:spcPct val="0"/>
              </a:spcBef>
              <a:spcAft>
                <a:spcPct val="0"/>
              </a:spcAft>
              <a:defRPr sz="3000">
                <a:solidFill>
                  <a:schemeClr val="tx1"/>
                </a:solidFill>
                <a:latin typeface="Times New Roman" pitchFamily="18" charset="0"/>
              </a:defRPr>
            </a:lvl9pPr>
          </a:lstStyle>
          <a:p>
            <a:pPr eaLnBrk="1" hangingPunct="1">
              <a:defRPr/>
            </a:pPr>
            <a:r>
              <a:rPr lang="en-US" sz="2000" b="1" i="1" dirty="0">
                <a:latin typeface="Arial" charset="0"/>
              </a:rPr>
              <a:t>17145 West 62nd Circle</a:t>
            </a:r>
          </a:p>
          <a:p>
            <a:pPr eaLnBrk="1" hangingPunct="1">
              <a:defRPr/>
            </a:pPr>
            <a:r>
              <a:rPr lang="en-US" sz="2000" b="1" i="1" dirty="0">
                <a:latin typeface="Arial" charset="0"/>
              </a:rPr>
              <a:t>Golden, CO 80403</a:t>
            </a:r>
          </a:p>
          <a:p>
            <a:pPr eaLnBrk="1" hangingPunct="1">
              <a:defRPr/>
            </a:pPr>
            <a:r>
              <a:rPr lang="en-US" sz="2000" b="1" i="1" dirty="0">
                <a:latin typeface="Arial" charset="0"/>
              </a:rPr>
              <a:t>Phone (303) 324-7655</a:t>
            </a:r>
          </a:p>
          <a:p>
            <a:pPr eaLnBrk="1" hangingPunct="1">
              <a:defRPr/>
            </a:pPr>
            <a:r>
              <a:rPr lang="en-US" sz="2000" b="1" i="1" dirty="0">
                <a:latin typeface="Arial" charset="0"/>
              </a:rPr>
              <a:t>Fax (303) 433-4253</a:t>
            </a:r>
          </a:p>
          <a:p>
            <a:pPr eaLnBrk="1" hangingPunct="1">
              <a:defRPr/>
            </a:pPr>
            <a:r>
              <a:rPr lang="en-US" sz="2200" b="1" i="1" dirty="0">
                <a:latin typeface="Arial" charset="0"/>
              </a:rPr>
              <a:t>lori@pos.org</a:t>
            </a:r>
          </a:p>
        </p:txBody>
      </p:sp>
      <p:sp>
        <p:nvSpPr>
          <p:cNvPr id="14" name="Text Box 5"/>
          <p:cNvSpPr txBox="1">
            <a:spLocks noChangeArrowheads="1"/>
          </p:cNvSpPr>
          <p:nvPr userDrawn="1"/>
        </p:nvSpPr>
        <p:spPr bwMode="auto">
          <a:xfrm>
            <a:off x="4752975" y="1941513"/>
            <a:ext cx="3962400" cy="1676400"/>
          </a:xfrm>
          <a:prstGeom prst="rect">
            <a:avLst/>
          </a:prstGeom>
          <a:noFill/>
          <a:ln>
            <a:noFill/>
          </a:ln>
          <a:extLst/>
        </p:spPr>
        <p:txBody>
          <a:bodyPr>
            <a:spAutoFit/>
          </a:bodyPr>
          <a:lstStyle>
            <a:lvl1pPr algn="ctr" eaLnBrk="0" hangingPunct="0">
              <a:defRPr sz="3000">
                <a:solidFill>
                  <a:schemeClr val="tx1"/>
                </a:solidFill>
                <a:latin typeface="Times New Roman" pitchFamily="18" charset="0"/>
              </a:defRPr>
            </a:lvl1pPr>
            <a:lvl2pPr marL="742950" indent="-285750" algn="ctr" eaLnBrk="0" hangingPunct="0">
              <a:defRPr sz="3000">
                <a:solidFill>
                  <a:schemeClr val="tx1"/>
                </a:solidFill>
                <a:latin typeface="Times New Roman" pitchFamily="18" charset="0"/>
              </a:defRPr>
            </a:lvl2pPr>
            <a:lvl3pPr marL="1143000" indent="-228600" algn="ctr" eaLnBrk="0" hangingPunct="0">
              <a:defRPr sz="3000">
                <a:solidFill>
                  <a:schemeClr val="tx1"/>
                </a:solidFill>
                <a:latin typeface="Times New Roman" pitchFamily="18" charset="0"/>
              </a:defRPr>
            </a:lvl3pPr>
            <a:lvl4pPr marL="1600200" indent="-228600" algn="ctr" eaLnBrk="0" hangingPunct="0">
              <a:defRPr sz="3000">
                <a:solidFill>
                  <a:schemeClr val="tx1"/>
                </a:solidFill>
                <a:latin typeface="Times New Roman" pitchFamily="18" charset="0"/>
              </a:defRPr>
            </a:lvl4pPr>
            <a:lvl5pPr marL="2057400" indent="-228600" algn="ctr" eaLnBrk="0" hangingPunct="0">
              <a:defRPr sz="3000">
                <a:solidFill>
                  <a:schemeClr val="tx1"/>
                </a:solidFill>
                <a:latin typeface="Times New Roman" pitchFamily="18" charset="0"/>
              </a:defRPr>
            </a:lvl5pPr>
            <a:lvl6pPr marL="2514600" indent="-228600" algn="ctr" eaLnBrk="0" fontAlgn="base" hangingPunct="0">
              <a:spcBef>
                <a:spcPct val="0"/>
              </a:spcBef>
              <a:spcAft>
                <a:spcPct val="0"/>
              </a:spcAft>
              <a:defRPr sz="3000">
                <a:solidFill>
                  <a:schemeClr val="tx1"/>
                </a:solidFill>
                <a:latin typeface="Times New Roman" pitchFamily="18" charset="0"/>
              </a:defRPr>
            </a:lvl6pPr>
            <a:lvl7pPr marL="2971800" indent="-228600" algn="ctr" eaLnBrk="0" fontAlgn="base" hangingPunct="0">
              <a:spcBef>
                <a:spcPct val="0"/>
              </a:spcBef>
              <a:spcAft>
                <a:spcPct val="0"/>
              </a:spcAft>
              <a:defRPr sz="3000">
                <a:solidFill>
                  <a:schemeClr val="tx1"/>
                </a:solidFill>
                <a:latin typeface="Times New Roman" pitchFamily="18" charset="0"/>
              </a:defRPr>
            </a:lvl7pPr>
            <a:lvl8pPr marL="3429000" indent="-228600" algn="ctr" eaLnBrk="0" fontAlgn="base" hangingPunct="0">
              <a:spcBef>
                <a:spcPct val="0"/>
              </a:spcBef>
              <a:spcAft>
                <a:spcPct val="0"/>
              </a:spcAft>
              <a:defRPr sz="3000">
                <a:solidFill>
                  <a:schemeClr val="tx1"/>
                </a:solidFill>
                <a:latin typeface="Times New Roman" pitchFamily="18" charset="0"/>
              </a:defRPr>
            </a:lvl8pPr>
            <a:lvl9pPr marL="3886200" indent="-228600" algn="ctr" eaLnBrk="0" fontAlgn="base" hangingPunct="0">
              <a:spcBef>
                <a:spcPct val="0"/>
              </a:spcBef>
              <a:spcAft>
                <a:spcPct val="0"/>
              </a:spcAft>
              <a:defRPr sz="3000">
                <a:solidFill>
                  <a:schemeClr val="tx1"/>
                </a:solidFill>
                <a:latin typeface="Times New Roman" pitchFamily="18" charset="0"/>
              </a:defRPr>
            </a:lvl9pPr>
          </a:lstStyle>
          <a:p>
            <a:pPr eaLnBrk="1" hangingPunct="1">
              <a:defRPr/>
            </a:pPr>
            <a:r>
              <a:rPr lang="en-US" sz="2000" b="1" i="1" dirty="0">
                <a:latin typeface="Arial" charset="0"/>
              </a:rPr>
              <a:t>1999 Harrison St., Suite 1290</a:t>
            </a:r>
            <a:br>
              <a:rPr lang="en-US" sz="2000" b="1" i="1" dirty="0">
                <a:latin typeface="Arial" charset="0"/>
              </a:rPr>
            </a:br>
            <a:r>
              <a:rPr lang="en-US" sz="2000" b="1" i="1" dirty="0">
                <a:latin typeface="Arial" charset="0"/>
              </a:rPr>
              <a:t>Oakland, CA 94612</a:t>
            </a:r>
            <a:br>
              <a:rPr lang="en-US" sz="2000" b="1" i="1" dirty="0">
                <a:latin typeface="Arial" charset="0"/>
              </a:rPr>
            </a:br>
            <a:r>
              <a:rPr lang="en-US" sz="2000" b="1" i="1" dirty="0">
                <a:latin typeface="Arial" charset="0"/>
              </a:rPr>
              <a:t>Phone (510) 451-9521</a:t>
            </a:r>
          </a:p>
          <a:p>
            <a:pPr eaLnBrk="1" hangingPunct="1">
              <a:defRPr/>
            </a:pPr>
            <a:r>
              <a:rPr lang="en-US" sz="2000" b="1" i="1" dirty="0">
                <a:latin typeface="Arial" charset="0"/>
              </a:rPr>
              <a:t>Fax (510) 451-0384</a:t>
            </a:r>
            <a:r>
              <a:rPr lang="en-US" sz="2200" b="1" i="1" dirty="0">
                <a:latin typeface="Arial" charset="0"/>
              </a:rPr>
              <a:t> </a:t>
            </a:r>
          </a:p>
          <a:p>
            <a:pPr eaLnBrk="1" hangingPunct="1">
              <a:defRPr/>
            </a:pPr>
            <a:r>
              <a:rPr lang="en-US" sz="2200" b="1" i="1" dirty="0">
                <a:latin typeface="Arial" charset="0"/>
              </a:rPr>
              <a:t>Dave@FM3research.com</a:t>
            </a:r>
          </a:p>
        </p:txBody>
      </p:sp>
      <p:sp>
        <p:nvSpPr>
          <p:cNvPr id="15" name="WordArt 6"/>
          <p:cNvSpPr>
            <a:spLocks noChangeArrowheads="1" noChangeShapeType="1" noTextEdit="1"/>
          </p:cNvSpPr>
          <p:nvPr userDrawn="1"/>
        </p:nvSpPr>
        <p:spPr bwMode="auto">
          <a:xfrm>
            <a:off x="5010150" y="1325563"/>
            <a:ext cx="3448050" cy="595312"/>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chemeClr val="accent1"/>
                </a:solidFill>
                <a:effectLst>
                  <a:outerShdw dist="38100" dir="2700000" algn="tl" rotWithShape="0">
                    <a:srgbClr val="000000">
                      <a:alpha val="43137"/>
                    </a:srgbClr>
                  </a:outerShdw>
                </a:effectLst>
                <a:latin typeface="Arial Black"/>
              </a:rPr>
              <a:t> DAVID METZ </a:t>
            </a:r>
          </a:p>
        </p:txBody>
      </p:sp>
      <p:pic>
        <p:nvPicPr>
          <p:cNvPr id="16" name="Picture 7" descr="pos_logo_stckd_colo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l="12926" t="22701" r="12544" b="25726"/>
          <a:stretch>
            <a:fillRect/>
          </a:stretch>
        </p:blipFill>
        <p:spPr bwMode="auto">
          <a:xfrm>
            <a:off x="701675" y="4446588"/>
            <a:ext cx="3756025" cy="906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Picture 41" descr="FM3-Logo 2"/>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t="27693"/>
          <a:stretch>
            <a:fillRect/>
          </a:stretch>
        </p:blipFill>
        <p:spPr bwMode="auto">
          <a:xfrm>
            <a:off x="649288" y="1835150"/>
            <a:ext cx="3773487" cy="1089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00767043"/>
      </p:ext>
    </p:extLst>
  </p:cSld>
  <p:clrMapOvr>
    <a:masterClrMapping/>
  </p:clrMapOvr>
  <p:transition advClick="0"/>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noFill/>
          <a:ln w="254000">
            <a:no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027" name="Rectangle 9"/>
          <p:cNvSpPr>
            <a:spLocks noChangeArrowheads="1"/>
          </p:cNvSpPr>
          <p:nvPr/>
        </p:nvSpPr>
        <p:spPr bwMode="auto">
          <a:xfrm>
            <a:off x="0" y="6384925"/>
            <a:ext cx="9144000" cy="473075"/>
          </a:xfrm>
          <a:prstGeom prst="rect">
            <a:avLst/>
          </a:prstGeom>
          <a:solidFill>
            <a:srgbClr val="027202"/>
          </a:solidFill>
          <a:ln>
            <a:noFill/>
          </a:ln>
        </p:spPr>
        <p:txBody>
          <a:bodyPr anchor="ctr"/>
          <a:lstStyle>
            <a:lvl1pPr eaLnBrk="0" hangingPunct="0">
              <a:defRPr sz="3000">
                <a:solidFill>
                  <a:schemeClr val="tx1"/>
                </a:solidFill>
                <a:latin typeface="Times New Roman" pitchFamily="18" charset="0"/>
                <a:cs typeface="Arial" charset="0"/>
              </a:defRPr>
            </a:lvl1pPr>
            <a:lvl2pPr marL="742950" indent="-285750" eaLnBrk="0" hangingPunct="0">
              <a:defRPr sz="3000">
                <a:solidFill>
                  <a:schemeClr val="tx1"/>
                </a:solidFill>
                <a:latin typeface="Times New Roman" pitchFamily="18" charset="0"/>
                <a:cs typeface="Arial" charset="0"/>
              </a:defRPr>
            </a:lvl2pPr>
            <a:lvl3pPr marL="1143000" indent="-228600" eaLnBrk="0" hangingPunct="0">
              <a:defRPr sz="3000">
                <a:solidFill>
                  <a:schemeClr val="tx1"/>
                </a:solidFill>
                <a:latin typeface="Times New Roman" pitchFamily="18" charset="0"/>
                <a:cs typeface="Arial" charset="0"/>
              </a:defRPr>
            </a:lvl3pPr>
            <a:lvl4pPr marL="1600200" indent="-228600" eaLnBrk="0" hangingPunct="0">
              <a:defRPr sz="3000">
                <a:solidFill>
                  <a:schemeClr val="tx1"/>
                </a:solidFill>
                <a:latin typeface="Times New Roman" pitchFamily="18" charset="0"/>
                <a:cs typeface="Arial" charset="0"/>
              </a:defRPr>
            </a:lvl4pPr>
            <a:lvl5pPr marL="2057400" indent="-228600" eaLnBrk="0" hangingPunct="0">
              <a:defRPr sz="3000">
                <a:solidFill>
                  <a:schemeClr val="tx1"/>
                </a:solidFill>
                <a:latin typeface="Times New Roman" pitchFamily="18" charset="0"/>
                <a:cs typeface="Arial" charset="0"/>
              </a:defRPr>
            </a:lvl5pPr>
            <a:lvl6pPr marL="2514600" indent="-228600" eaLnBrk="0" fontAlgn="base" hangingPunct="0">
              <a:spcBef>
                <a:spcPct val="0"/>
              </a:spcBef>
              <a:spcAft>
                <a:spcPct val="0"/>
              </a:spcAft>
              <a:defRPr sz="3000">
                <a:solidFill>
                  <a:schemeClr val="tx1"/>
                </a:solidFill>
                <a:latin typeface="Times New Roman" pitchFamily="18" charset="0"/>
                <a:cs typeface="Arial" charset="0"/>
              </a:defRPr>
            </a:lvl6pPr>
            <a:lvl7pPr marL="2971800" indent="-228600" eaLnBrk="0" fontAlgn="base" hangingPunct="0">
              <a:spcBef>
                <a:spcPct val="0"/>
              </a:spcBef>
              <a:spcAft>
                <a:spcPct val="0"/>
              </a:spcAft>
              <a:defRPr sz="3000">
                <a:solidFill>
                  <a:schemeClr val="tx1"/>
                </a:solidFill>
                <a:latin typeface="Times New Roman" pitchFamily="18" charset="0"/>
                <a:cs typeface="Arial" charset="0"/>
              </a:defRPr>
            </a:lvl7pPr>
            <a:lvl8pPr marL="3429000" indent="-228600" eaLnBrk="0" fontAlgn="base" hangingPunct="0">
              <a:spcBef>
                <a:spcPct val="0"/>
              </a:spcBef>
              <a:spcAft>
                <a:spcPct val="0"/>
              </a:spcAft>
              <a:defRPr sz="3000">
                <a:solidFill>
                  <a:schemeClr val="tx1"/>
                </a:solidFill>
                <a:latin typeface="Times New Roman" pitchFamily="18" charset="0"/>
                <a:cs typeface="Arial" charset="0"/>
              </a:defRPr>
            </a:lvl8pPr>
            <a:lvl9pPr marL="3886200" indent="-228600" eaLnBrk="0" fontAlgn="base" hangingPunct="0">
              <a:spcBef>
                <a:spcPct val="0"/>
              </a:spcBef>
              <a:spcAft>
                <a:spcPct val="0"/>
              </a:spcAft>
              <a:defRPr sz="3000">
                <a:solidFill>
                  <a:schemeClr val="tx1"/>
                </a:solidFill>
                <a:latin typeface="Times New Roman" pitchFamily="18" charset="0"/>
                <a:cs typeface="Arial" charset="0"/>
              </a:defRPr>
            </a:lvl9pPr>
          </a:lstStyle>
          <a:p>
            <a:pPr algn="ctr" eaLnBrk="1" hangingPunct="1"/>
            <a:endParaRPr lang="en-US" altLang="en-US" sz="1800" dirty="0">
              <a:solidFill>
                <a:srgbClr val="FFFFFF"/>
              </a:solidFill>
              <a:latin typeface="Arial" charset="0"/>
            </a:endParaRPr>
          </a:p>
        </p:txBody>
      </p:sp>
      <p:sp>
        <p:nvSpPr>
          <p:cNvPr id="1028" name="Text Box 16"/>
          <p:cNvSpPr txBox="1">
            <a:spLocks noChangeArrowheads="1"/>
          </p:cNvSpPr>
          <p:nvPr/>
        </p:nvSpPr>
        <p:spPr bwMode="auto">
          <a:xfrm>
            <a:off x="8572500" y="6608763"/>
            <a:ext cx="611188" cy="274637"/>
          </a:xfrm>
          <a:prstGeom prst="rect">
            <a:avLst/>
          </a:prstGeom>
          <a:noFill/>
          <a:ln>
            <a:noFill/>
          </a:ln>
          <a:extLst/>
        </p:spPr>
        <p:txBody>
          <a:bodyPr>
            <a:spAutoFit/>
          </a:bodyPr>
          <a:lstStyle>
            <a:lvl1pPr algn="ctr" eaLnBrk="0" hangingPunct="0">
              <a:defRPr sz="3000">
                <a:solidFill>
                  <a:schemeClr val="tx1"/>
                </a:solidFill>
                <a:latin typeface="Times New Roman" pitchFamily="18" charset="0"/>
              </a:defRPr>
            </a:lvl1pPr>
            <a:lvl2pPr marL="742950" indent="-285750" algn="ctr" eaLnBrk="0" hangingPunct="0">
              <a:defRPr sz="3000">
                <a:solidFill>
                  <a:schemeClr val="tx1"/>
                </a:solidFill>
                <a:latin typeface="Times New Roman" pitchFamily="18" charset="0"/>
              </a:defRPr>
            </a:lvl2pPr>
            <a:lvl3pPr marL="1143000" indent="-228600" algn="ctr" eaLnBrk="0" hangingPunct="0">
              <a:defRPr sz="3000">
                <a:solidFill>
                  <a:schemeClr val="tx1"/>
                </a:solidFill>
                <a:latin typeface="Times New Roman" pitchFamily="18" charset="0"/>
              </a:defRPr>
            </a:lvl3pPr>
            <a:lvl4pPr marL="1600200" indent="-228600" algn="ctr" eaLnBrk="0" hangingPunct="0">
              <a:defRPr sz="3000">
                <a:solidFill>
                  <a:schemeClr val="tx1"/>
                </a:solidFill>
                <a:latin typeface="Times New Roman" pitchFamily="18" charset="0"/>
              </a:defRPr>
            </a:lvl4pPr>
            <a:lvl5pPr marL="2057400" indent="-228600" algn="ctr" eaLnBrk="0" hangingPunct="0">
              <a:defRPr sz="3000">
                <a:solidFill>
                  <a:schemeClr val="tx1"/>
                </a:solidFill>
                <a:latin typeface="Times New Roman" pitchFamily="18" charset="0"/>
              </a:defRPr>
            </a:lvl5pPr>
            <a:lvl6pPr marL="2514600" indent="-228600" algn="ctr" eaLnBrk="0" fontAlgn="base" hangingPunct="0">
              <a:spcBef>
                <a:spcPct val="0"/>
              </a:spcBef>
              <a:spcAft>
                <a:spcPct val="0"/>
              </a:spcAft>
              <a:defRPr sz="3000">
                <a:solidFill>
                  <a:schemeClr val="tx1"/>
                </a:solidFill>
                <a:latin typeface="Times New Roman" pitchFamily="18" charset="0"/>
              </a:defRPr>
            </a:lvl6pPr>
            <a:lvl7pPr marL="2971800" indent="-228600" algn="ctr" eaLnBrk="0" fontAlgn="base" hangingPunct="0">
              <a:spcBef>
                <a:spcPct val="0"/>
              </a:spcBef>
              <a:spcAft>
                <a:spcPct val="0"/>
              </a:spcAft>
              <a:defRPr sz="3000">
                <a:solidFill>
                  <a:schemeClr val="tx1"/>
                </a:solidFill>
                <a:latin typeface="Times New Roman" pitchFamily="18" charset="0"/>
              </a:defRPr>
            </a:lvl7pPr>
            <a:lvl8pPr marL="3429000" indent="-228600" algn="ctr" eaLnBrk="0" fontAlgn="base" hangingPunct="0">
              <a:spcBef>
                <a:spcPct val="0"/>
              </a:spcBef>
              <a:spcAft>
                <a:spcPct val="0"/>
              </a:spcAft>
              <a:defRPr sz="3000">
                <a:solidFill>
                  <a:schemeClr val="tx1"/>
                </a:solidFill>
                <a:latin typeface="Times New Roman" pitchFamily="18" charset="0"/>
              </a:defRPr>
            </a:lvl8pPr>
            <a:lvl9pPr marL="3886200" indent="-228600" algn="ctr" eaLnBrk="0" fontAlgn="base" hangingPunct="0">
              <a:spcBef>
                <a:spcPct val="0"/>
              </a:spcBef>
              <a:spcAft>
                <a:spcPct val="0"/>
              </a:spcAft>
              <a:defRPr sz="3000">
                <a:solidFill>
                  <a:schemeClr val="tx1"/>
                </a:solidFill>
                <a:latin typeface="Times New Roman" pitchFamily="18" charset="0"/>
              </a:defRPr>
            </a:lvl9pPr>
          </a:lstStyle>
          <a:p>
            <a:pPr algn="r" eaLnBrk="1" hangingPunct="1">
              <a:spcBef>
                <a:spcPct val="50000"/>
              </a:spcBef>
              <a:defRPr/>
            </a:pPr>
            <a:fld id="{2760DED8-86DD-4550-BBDB-05C29346282A}" type="slidenum">
              <a:rPr lang="en-US" sz="1200" b="1">
                <a:solidFill>
                  <a:schemeClr val="bg1"/>
                </a:solidFill>
                <a:latin typeface="Calibri" pitchFamily="34" charset="0"/>
              </a:rPr>
              <a:pPr algn="r" eaLnBrk="1" hangingPunct="1">
                <a:spcBef>
                  <a:spcPct val="50000"/>
                </a:spcBef>
                <a:defRPr/>
              </a:pPr>
              <a:t>‹#›</a:t>
            </a:fld>
            <a:endParaRPr lang="en-US" sz="1200" b="1" dirty="0">
              <a:solidFill>
                <a:schemeClr val="bg1"/>
              </a:solidFill>
              <a:latin typeface="Calibri" pitchFamily="34" charset="0"/>
            </a:endParaRPr>
          </a:p>
        </p:txBody>
      </p:sp>
      <p:sp>
        <p:nvSpPr>
          <p:cNvPr id="1029" name="Rectangle 9"/>
          <p:cNvSpPr>
            <a:spLocks noChangeArrowheads="1"/>
          </p:cNvSpPr>
          <p:nvPr/>
        </p:nvSpPr>
        <p:spPr bwMode="auto">
          <a:xfrm>
            <a:off x="0" y="0"/>
            <a:ext cx="9144000" cy="157163"/>
          </a:xfrm>
          <a:prstGeom prst="rect">
            <a:avLst/>
          </a:prstGeom>
          <a:solidFill>
            <a:srgbClr val="02720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3000">
                <a:solidFill>
                  <a:schemeClr val="tx1"/>
                </a:solidFill>
                <a:latin typeface="Times New Roman" pitchFamily="18" charset="0"/>
                <a:cs typeface="Arial" charset="0"/>
              </a:defRPr>
            </a:lvl1pPr>
            <a:lvl2pPr marL="742950" indent="-285750" eaLnBrk="0" hangingPunct="0">
              <a:defRPr sz="3000">
                <a:solidFill>
                  <a:schemeClr val="tx1"/>
                </a:solidFill>
                <a:latin typeface="Times New Roman" pitchFamily="18" charset="0"/>
                <a:cs typeface="Arial" charset="0"/>
              </a:defRPr>
            </a:lvl2pPr>
            <a:lvl3pPr marL="1143000" indent="-228600" eaLnBrk="0" hangingPunct="0">
              <a:defRPr sz="3000">
                <a:solidFill>
                  <a:schemeClr val="tx1"/>
                </a:solidFill>
                <a:latin typeface="Times New Roman" pitchFamily="18" charset="0"/>
                <a:cs typeface="Arial" charset="0"/>
              </a:defRPr>
            </a:lvl3pPr>
            <a:lvl4pPr marL="1600200" indent="-228600" eaLnBrk="0" hangingPunct="0">
              <a:defRPr sz="3000">
                <a:solidFill>
                  <a:schemeClr val="tx1"/>
                </a:solidFill>
                <a:latin typeface="Times New Roman" pitchFamily="18" charset="0"/>
                <a:cs typeface="Arial" charset="0"/>
              </a:defRPr>
            </a:lvl4pPr>
            <a:lvl5pPr marL="2057400" indent="-228600" eaLnBrk="0" hangingPunct="0">
              <a:defRPr sz="3000">
                <a:solidFill>
                  <a:schemeClr val="tx1"/>
                </a:solidFill>
                <a:latin typeface="Times New Roman" pitchFamily="18" charset="0"/>
                <a:cs typeface="Arial" charset="0"/>
              </a:defRPr>
            </a:lvl5pPr>
            <a:lvl6pPr marL="2514600" indent="-228600" eaLnBrk="0" fontAlgn="base" hangingPunct="0">
              <a:spcBef>
                <a:spcPct val="0"/>
              </a:spcBef>
              <a:spcAft>
                <a:spcPct val="0"/>
              </a:spcAft>
              <a:defRPr sz="3000">
                <a:solidFill>
                  <a:schemeClr val="tx1"/>
                </a:solidFill>
                <a:latin typeface="Times New Roman" pitchFamily="18" charset="0"/>
                <a:cs typeface="Arial" charset="0"/>
              </a:defRPr>
            </a:lvl6pPr>
            <a:lvl7pPr marL="2971800" indent="-228600" eaLnBrk="0" fontAlgn="base" hangingPunct="0">
              <a:spcBef>
                <a:spcPct val="0"/>
              </a:spcBef>
              <a:spcAft>
                <a:spcPct val="0"/>
              </a:spcAft>
              <a:defRPr sz="3000">
                <a:solidFill>
                  <a:schemeClr val="tx1"/>
                </a:solidFill>
                <a:latin typeface="Times New Roman" pitchFamily="18" charset="0"/>
                <a:cs typeface="Arial" charset="0"/>
              </a:defRPr>
            </a:lvl7pPr>
            <a:lvl8pPr marL="3429000" indent="-228600" eaLnBrk="0" fontAlgn="base" hangingPunct="0">
              <a:spcBef>
                <a:spcPct val="0"/>
              </a:spcBef>
              <a:spcAft>
                <a:spcPct val="0"/>
              </a:spcAft>
              <a:defRPr sz="3000">
                <a:solidFill>
                  <a:schemeClr val="tx1"/>
                </a:solidFill>
                <a:latin typeface="Times New Roman" pitchFamily="18" charset="0"/>
                <a:cs typeface="Arial" charset="0"/>
              </a:defRPr>
            </a:lvl8pPr>
            <a:lvl9pPr marL="3886200" indent="-228600" eaLnBrk="0" fontAlgn="base" hangingPunct="0">
              <a:spcBef>
                <a:spcPct val="0"/>
              </a:spcBef>
              <a:spcAft>
                <a:spcPct val="0"/>
              </a:spcAft>
              <a:defRPr sz="3000">
                <a:solidFill>
                  <a:schemeClr val="tx1"/>
                </a:solidFill>
                <a:latin typeface="Times New Roman" pitchFamily="18" charset="0"/>
                <a:cs typeface="Arial" charset="0"/>
              </a:defRPr>
            </a:lvl9pPr>
          </a:lstStyle>
          <a:p>
            <a:pPr algn="ctr" eaLnBrk="1" hangingPunct="1"/>
            <a:endParaRPr lang="en-US" altLang="en-US" sz="1800" dirty="0">
              <a:solidFill>
                <a:srgbClr val="FFFFFF"/>
              </a:solidFill>
              <a:latin typeface="Arial" charset="0"/>
            </a:endParaRPr>
          </a:p>
        </p:txBody>
      </p:sp>
      <p:pic>
        <p:nvPicPr>
          <p:cNvPr id="1031" name="Picture 2"/>
          <p:cNvPicPr>
            <a:picLocks noChangeAspect="1"/>
          </p:cNvPicPr>
          <p:nvPr/>
        </p:nvPicPr>
        <p:blipFill>
          <a:blip r:embed="rId9" cstate="print">
            <a:extLst>
              <a:ext uri="{28A0092B-C50C-407E-A947-70E740481C1C}">
                <a14:useLocalDpi xmlns:a14="http://schemas.microsoft.com/office/drawing/2010/main" xmlns="" val="0"/>
              </a:ext>
            </a:extLst>
          </a:blip>
          <a:srcRect l="10715" t="20470" r="10715" b="18123"/>
          <a:stretch>
            <a:fillRect/>
          </a:stretch>
        </p:blipFill>
        <p:spPr bwMode="auto">
          <a:xfrm>
            <a:off x="1638300" y="6400800"/>
            <a:ext cx="1585913"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4" descr="FM3-Logo 2"/>
          <p:cNvPicPr>
            <a:picLocks noChangeAspect="1" noChangeArrowheads="1"/>
          </p:cNvPicPr>
          <p:nvPr/>
        </p:nvPicPr>
        <p:blipFill>
          <a:blip r:embed="rId10" cstate="print">
            <a:extLst>
              <a:ext uri="{28A0092B-C50C-407E-A947-70E740481C1C}">
                <a14:useLocalDpi xmlns:a14="http://schemas.microsoft.com/office/drawing/2010/main" xmlns="" val="0"/>
              </a:ext>
            </a:extLst>
          </a:blip>
          <a:srcRect t="27693"/>
          <a:stretch>
            <a:fillRect/>
          </a:stretch>
        </p:blipFill>
        <p:spPr bwMode="auto">
          <a:xfrm>
            <a:off x="9525" y="6446838"/>
            <a:ext cx="1670050" cy="334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49" r:id="rId1"/>
    <p:sldLayoutId id="2147484141" r:id="rId2"/>
    <p:sldLayoutId id="2147484153" r:id="rId3"/>
    <p:sldLayoutId id="2147484142" r:id="rId4"/>
    <p:sldLayoutId id="2147484154" r:id="rId5"/>
    <p:sldLayoutId id="2147484156" r:id="rId6"/>
    <p:sldLayoutId id="2147484157" r:id="rId7"/>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5.xml"/><Relationship Id="rId5" Type="http://schemas.microsoft.com/office/2007/relationships/hdphoto" Target="../media/hdphoto2.wdp"/><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p:nvPr>
            <p:extLst>
              <p:ext uri="{D42A27DB-BD31-4B8C-83A1-F6EECF244321}">
                <p14:modId xmlns:p14="http://schemas.microsoft.com/office/powerpoint/2010/main" xmlns="" val="458373585"/>
              </p:ext>
            </p:extLst>
          </p:nvPr>
        </p:nvGraphicFramePr>
        <p:xfrm>
          <a:off x="141119" y="2293971"/>
          <a:ext cx="8868410" cy="3850094"/>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p:txBody>
          <a:bodyPr/>
          <a:lstStyle/>
          <a:p>
            <a:r>
              <a:rPr lang="en-US" dirty="0"/>
              <a:t>Support for Increased Energy Efficiency, by </a:t>
            </a:r>
            <a:r>
              <a:rPr lang="en-US" dirty="0" smtClean="0"/>
              <a:t>Household Income</a:t>
            </a:r>
            <a:endParaRPr lang="en-US" dirty="0"/>
          </a:p>
        </p:txBody>
      </p:sp>
      <p:sp>
        <p:nvSpPr>
          <p:cNvPr id="2" name="Text Placeholder 1"/>
          <p:cNvSpPr>
            <a:spLocks noGrp="1"/>
          </p:cNvSpPr>
          <p:nvPr>
            <p:ph type="body" sz="quarter" idx="10"/>
          </p:nvPr>
        </p:nvSpPr>
        <p:spPr/>
        <p:txBody>
          <a:bodyPr/>
          <a:lstStyle/>
          <a:p>
            <a:r>
              <a:rPr lang="en-US" smtClean="0"/>
              <a:t>6h. Here is a list of specific sources of energy.  Please tell me whether you would support or oppose increasing use of that source of energy to meet your state’s future needs. Split Sample</a:t>
            </a:r>
            <a:endParaRPr lang="en-US" dirty="0"/>
          </a:p>
        </p:txBody>
      </p:sp>
      <p:sp>
        <p:nvSpPr>
          <p:cNvPr id="9" name="TextBox 8"/>
          <p:cNvSpPr txBox="1"/>
          <p:nvPr/>
        </p:nvSpPr>
        <p:spPr>
          <a:xfrm>
            <a:off x="1514475" y="1438275"/>
            <a:ext cx="6115050" cy="400110"/>
          </a:xfrm>
          <a:prstGeom prst="rect">
            <a:avLst/>
          </a:prstGeom>
          <a:noFill/>
        </p:spPr>
        <p:txBody>
          <a:bodyPr wrap="square" rtlCol="0">
            <a:spAutoFit/>
          </a:bodyPr>
          <a:lstStyle/>
          <a:p>
            <a:pPr algn="ctr"/>
            <a:r>
              <a:rPr lang="en-US" sz="2000" i="1" dirty="0" smtClean="0">
                <a:latin typeface="+mn-lt"/>
              </a:rPr>
              <a:t>Energy Efficiency by Income</a:t>
            </a:r>
            <a:endParaRPr lang="en-US" sz="2000" i="1" dirty="0">
              <a:latin typeface="+mn-lt"/>
            </a:endParaRPr>
          </a:p>
        </p:txBody>
      </p:sp>
      <p:sp>
        <p:nvSpPr>
          <p:cNvPr id="11" name="TextBox 10"/>
          <p:cNvSpPr txBox="1"/>
          <p:nvPr/>
        </p:nvSpPr>
        <p:spPr>
          <a:xfrm>
            <a:off x="357688" y="2922345"/>
            <a:ext cx="785313" cy="338554"/>
          </a:xfrm>
          <a:prstGeom prst="rect">
            <a:avLst/>
          </a:prstGeom>
          <a:noFill/>
        </p:spPr>
        <p:txBody>
          <a:bodyPr wrap="square" rtlCol="0">
            <a:spAutoFit/>
          </a:bodyPr>
          <a:lstStyle/>
          <a:p>
            <a:pPr algn="ctr"/>
            <a:r>
              <a:rPr lang="en-US" sz="1600" dirty="0" smtClean="0">
                <a:latin typeface="+mn-lt"/>
              </a:rPr>
              <a:t>96%</a:t>
            </a:r>
            <a:endParaRPr lang="en-US" sz="1600" dirty="0">
              <a:latin typeface="+mn-lt"/>
            </a:endParaRPr>
          </a:p>
        </p:txBody>
      </p:sp>
      <p:sp>
        <p:nvSpPr>
          <p:cNvPr id="12" name="TextBox 11"/>
          <p:cNvSpPr txBox="1"/>
          <p:nvPr/>
        </p:nvSpPr>
        <p:spPr>
          <a:xfrm>
            <a:off x="2087474" y="3002097"/>
            <a:ext cx="773178" cy="338554"/>
          </a:xfrm>
          <a:prstGeom prst="rect">
            <a:avLst/>
          </a:prstGeom>
          <a:noFill/>
        </p:spPr>
        <p:txBody>
          <a:bodyPr wrap="square" rtlCol="0">
            <a:spAutoFit/>
          </a:bodyPr>
          <a:lstStyle/>
          <a:p>
            <a:pPr algn="ctr"/>
            <a:r>
              <a:rPr lang="en-US" sz="1600" dirty="0" smtClean="0">
                <a:latin typeface="+mn-lt"/>
              </a:rPr>
              <a:t>93%</a:t>
            </a:r>
            <a:endParaRPr lang="en-US" sz="1600" dirty="0">
              <a:latin typeface="+mn-lt"/>
            </a:endParaRPr>
          </a:p>
        </p:txBody>
      </p:sp>
      <p:sp>
        <p:nvSpPr>
          <p:cNvPr id="13" name="TextBox 12"/>
          <p:cNvSpPr txBox="1"/>
          <p:nvPr/>
        </p:nvSpPr>
        <p:spPr>
          <a:xfrm>
            <a:off x="3785926" y="2939705"/>
            <a:ext cx="786792" cy="338554"/>
          </a:xfrm>
          <a:prstGeom prst="rect">
            <a:avLst/>
          </a:prstGeom>
          <a:noFill/>
        </p:spPr>
        <p:txBody>
          <a:bodyPr wrap="square" rtlCol="0">
            <a:spAutoFit/>
          </a:bodyPr>
          <a:lstStyle/>
          <a:p>
            <a:pPr algn="ctr"/>
            <a:r>
              <a:rPr lang="en-US" sz="1600" dirty="0" smtClean="0">
                <a:latin typeface="+mn-lt"/>
              </a:rPr>
              <a:t>96%</a:t>
            </a:r>
            <a:endParaRPr lang="en-US" sz="1600" dirty="0">
              <a:latin typeface="+mn-lt"/>
            </a:endParaRPr>
          </a:p>
        </p:txBody>
      </p:sp>
      <p:sp>
        <p:nvSpPr>
          <p:cNvPr id="16" name="TextBox 15"/>
          <p:cNvSpPr txBox="1"/>
          <p:nvPr/>
        </p:nvSpPr>
        <p:spPr>
          <a:xfrm>
            <a:off x="5474635" y="2920573"/>
            <a:ext cx="786792" cy="338554"/>
          </a:xfrm>
          <a:prstGeom prst="rect">
            <a:avLst/>
          </a:prstGeom>
          <a:noFill/>
        </p:spPr>
        <p:txBody>
          <a:bodyPr wrap="square" rtlCol="0">
            <a:spAutoFit/>
          </a:bodyPr>
          <a:lstStyle/>
          <a:p>
            <a:pPr algn="ctr"/>
            <a:r>
              <a:rPr lang="en-US" sz="1600" dirty="0" smtClean="0">
                <a:latin typeface="+mn-lt"/>
              </a:rPr>
              <a:t>98%</a:t>
            </a:r>
            <a:endParaRPr lang="en-US" sz="1600" dirty="0">
              <a:latin typeface="+mn-lt"/>
            </a:endParaRPr>
          </a:p>
        </p:txBody>
      </p:sp>
      <p:sp>
        <p:nvSpPr>
          <p:cNvPr id="17" name="TextBox 16"/>
          <p:cNvSpPr txBox="1"/>
          <p:nvPr/>
        </p:nvSpPr>
        <p:spPr>
          <a:xfrm>
            <a:off x="7184040" y="3113987"/>
            <a:ext cx="786792" cy="338554"/>
          </a:xfrm>
          <a:prstGeom prst="rect">
            <a:avLst/>
          </a:prstGeom>
          <a:noFill/>
        </p:spPr>
        <p:txBody>
          <a:bodyPr wrap="square" rtlCol="0">
            <a:spAutoFit/>
          </a:bodyPr>
          <a:lstStyle/>
          <a:p>
            <a:pPr algn="ctr"/>
            <a:r>
              <a:rPr lang="en-US" sz="1600" dirty="0" smtClean="0">
                <a:latin typeface="+mn-lt"/>
              </a:rPr>
              <a:t>88%</a:t>
            </a:r>
            <a:endParaRPr lang="en-US" sz="1600" dirty="0">
              <a:latin typeface="+mn-lt"/>
            </a:endParaRPr>
          </a:p>
        </p:txBody>
      </p:sp>
    </p:spTree>
    <p:extLst>
      <p:ext uri="{BB962C8B-B14F-4D97-AF65-F5344CB8AC3E}">
        <p14:creationId xmlns:p14="http://schemas.microsoft.com/office/powerpoint/2010/main" xmlns="" val="297836547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Support for Increased </a:t>
            </a:r>
            <a:r>
              <a:rPr lang="en-US" dirty="0" smtClean="0"/>
              <a:t>Use of Wind Energy, </a:t>
            </a:r>
            <a:r>
              <a:rPr lang="en-US" dirty="0"/>
              <a:t>by Party</a:t>
            </a:r>
          </a:p>
        </p:txBody>
      </p:sp>
      <p:sp>
        <p:nvSpPr>
          <p:cNvPr id="3" name="Text Placeholder 2"/>
          <p:cNvSpPr>
            <a:spLocks noGrp="1"/>
          </p:cNvSpPr>
          <p:nvPr>
            <p:ph type="body" sz="quarter" idx="10"/>
          </p:nvPr>
        </p:nvSpPr>
        <p:spPr/>
        <p:txBody>
          <a:bodyPr/>
          <a:lstStyle/>
          <a:p>
            <a:r>
              <a:rPr lang="en-US" smtClean="0"/>
              <a:t>6f. Here is a list of specific sources of energy.  Please tell me whether you would support or oppose increasing use of that source of energy to meet your state’s future needs. Split Sample</a:t>
            </a:r>
            <a:endParaRPr lang="en-US" dirty="0"/>
          </a:p>
        </p:txBody>
      </p:sp>
      <p:sp>
        <p:nvSpPr>
          <p:cNvPr id="9" name="TextBox 8"/>
          <p:cNvSpPr txBox="1"/>
          <p:nvPr/>
        </p:nvSpPr>
        <p:spPr>
          <a:xfrm>
            <a:off x="1514475" y="1438275"/>
            <a:ext cx="6115050" cy="400110"/>
          </a:xfrm>
          <a:prstGeom prst="rect">
            <a:avLst/>
          </a:prstGeom>
          <a:noFill/>
        </p:spPr>
        <p:txBody>
          <a:bodyPr wrap="square" rtlCol="0">
            <a:spAutoFit/>
          </a:bodyPr>
          <a:lstStyle/>
          <a:p>
            <a:pPr algn="ctr"/>
            <a:r>
              <a:rPr lang="en-US" sz="2000" i="1" dirty="0" smtClean="0">
                <a:latin typeface="+mn-lt"/>
              </a:rPr>
              <a:t>Wind by Party</a:t>
            </a:r>
            <a:endParaRPr lang="en-US" sz="2000" i="1" dirty="0">
              <a:latin typeface="+mn-lt"/>
            </a:endParaRPr>
          </a:p>
        </p:txBody>
      </p:sp>
      <p:graphicFrame>
        <p:nvGraphicFramePr>
          <p:cNvPr id="10" name="Chart 9"/>
          <p:cNvGraphicFramePr/>
          <p:nvPr>
            <p:extLst>
              <p:ext uri="{D42A27DB-BD31-4B8C-83A1-F6EECF244321}">
                <p14:modId xmlns:p14="http://schemas.microsoft.com/office/powerpoint/2010/main" xmlns="" val="1168778055"/>
              </p:ext>
            </p:extLst>
          </p:nvPr>
        </p:nvGraphicFramePr>
        <p:xfrm>
          <a:off x="137795" y="2147778"/>
          <a:ext cx="8868410" cy="3850094"/>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587759" y="2992200"/>
            <a:ext cx="668029" cy="338554"/>
          </a:xfrm>
          <a:prstGeom prst="rect">
            <a:avLst/>
          </a:prstGeom>
          <a:noFill/>
        </p:spPr>
        <p:txBody>
          <a:bodyPr wrap="square" rtlCol="0">
            <a:spAutoFit/>
          </a:bodyPr>
          <a:lstStyle/>
          <a:p>
            <a:pPr algn="ctr"/>
            <a:r>
              <a:rPr lang="en-US" sz="1600" dirty="0" smtClean="0">
                <a:latin typeface="+mn-lt"/>
              </a:rPr>
              <a:t>91%</a:t>
            </a:r>
            <a:endParaRPr lang="en-US" sz="1600" dirty="0">
              <a:latin typeface="+mn-lt"/>
            </a:endParaRPr>
          </a:p>
        </p:txBody>
      </p:sp>
      <p:sp>
        <p:nvSpPr>
          <p:cNvPr id="12" name="TextBox 11"/>
          <p:cNvSpPr txBox="1"/>
          <p:nvPr/>
        </p:nvSpPr>
        <p:spPr>
          <a:xfrm>
            <a:off x="3549478" y="3161477"/>
            <a:ext cx="668029" cy="338554"/>
          </a:xfrm>
          <a:prstGeom prst="rect">
            <a:avLst/>
          </a:prstGeom>
          <a:noFill/>
        </p:spPr>
        <p:txBody>
          <a:bodyPr wrap="square" rtlCol="0">
            <a:spAutoFit/>
          </a:bodyPr>
          <a:lstStyle/>
          <a:p>
            <a:pPr algn="ctr"/>
            <a:r>
              <a:rPr lang="en-US" sz="1600" dirty="0" smtClean="0">
                <a:latin typeface="+mn-lt"/>
              </a:rPr>
              <a:t>83%</a:t>
            </a:r>
            <a:endParaRPr lang="en-US" sz="1600" dirty="0">
              <a:latin typeface="+mn-lt"/>
            </a:endParaRPr>
          </a:p>
        </p:txBody>
      </p:sp>
      <p:sp>
        <p:nvSpPr>
          <p:cNvPr id="13" name="TextBox 12"/>
          <p:cNvSpPr txBox="1"/>
          <p:nvPr/>
        </p:nvSpPr>
        <p:spPr>
          <a:xfrm>
            <a:off x="6514090" y="3204785"/>
            <a:ext cx="668029" cy="338554"/>
          </a:xfrm>
          <a:prstGeom prst="rect">
            <a:avLst/>
          </a:prstGeom>
          <a:noFill/>
        </p:spPr>
        <p:txBody>
          <a:bodyPr wrap="square" rtlCol="0">
            <a:spAutoFit/>
          </a:bodyPr>
          <a:lstStyle/>
          <a:p>
            <a:pPr algn="ctr"/>
            <a:r>
              <a:rPr lang="en-US" sz="1600" dirty="0" smtClean="0">
                <a:latin typeface="+mn-lt"/>
              </a:rPr>
              <a:t>81%</a:t>
            </a:r>
            <a:endParaRPr lang="en-US" sz="1600" dirty="0">
              <a:latin typeface="+mn-lt"/>
            </a:endParaRPr>
          </a:p>
        </p:txBody>
      </p:sp>
    </p:spTree>
    <p:extLst>
      <p:ext uri="{BB962C8B-B14F-4D97-AF65-F5344CB8AC3E}">
        <p14:creationId xmlns:p14="http://schemas.microsoft.com/office/powerpoint/2010/main" xmlns="" val="415206223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p:nvPr>
            <p:extLst>
              <p:ext uri="{D42A27DB-BD31-4B8C-83A1-F6EECF244321}">
                <p14:modId xmlns:p14="http://schemas.microsoft.com/office/powerpoint/2010/main" xmlns="" val="1512489786"/>
              </p:ext>
            </p:extLst>
          </p:nvPr>
        </p:nvGraphicFramePr>
        <p:xfrm>
          <a:off x="141119" y="2293971"/>
          <a:ext cx="8868410" cy="3850094"/>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p:txBody>
          <a:bodyPr/>
          <a:lstStyle/>
          <a:p>
            <a:r>
              <a:rPr lang="en-US" dirty="0"/>
              <a:t>Support for Increased </a:t>
            </a:r>
            <a:r>
              <a:rPr lang="en-US" dirty="0" smtClean="0"/>
              <a:t>Wind Energy, </a:t>
            </a:r>
            <a:r>
              <a:rPr lang="en-US" dirty="0"/>
              <a:t>by </a:t>
            </a:r>
            <a:r>
              <a:rPr lang="en-US" dirty="0" smtClean="0"/>
              <a:t>Household Income</a:t>
            </a:r>
            <a:endParaRPr lang="en-US" dirty="0"/>
          </a:p>
        </p:txBody>
      </p:sp>
      <p:sp>
        <p:nvSpPr>
          <p:cNvPr id="3" name="Text Placeholder 2"/>
          <p:cNvSpPr>
            <a:spLocks noGrp="1"/>
          </p:cNvSpPr>
          <p:nvPr>
            <p:ph type="body" sz="quarter" idx="10"/>
          </p:nvPr>
        </p:nvSpPr>
        <p:spPr/>
        <p:txBody>
          <a:bodyPr/>
          <a:lstStyle/>
          <a:p>
            <a:r>
              <a:rPr lang="en-US" smtClean="0"/>
              <a:t>6f. Here is a list of specific sources of energy.  Please tell me whether you would support or oppose increasing use of that source of energy to meet your state’s future needs. Split Sample</a:t>
            </a:r>
            <a:endParaRPr lang="en-US" dirty="0"/>
          </a:p>
        </p:txBody>
      </p:sp>
      <p:sp>
        <p:nvSpPr>
          <p:cNvPr id="9" name="TextBox 8"/>
          <p:cNvSpPr txBox="1"/>
          <p:nvPr/>
        </p:nvSpPr>
        <p:spPr>
          <a:xfrm>
            <a:off x="1514475" y="1438275"/>
            <a:ext cx="6115050" cy="400110"/>
          </a:xfrm>
          <a:prstGeom prst="rect">
            <a:avLst/>
          </a:prstGeom>
          <a:noFill/>
        </p:spPr>
        <p:txBody>
          <a:bodyPr wrap="square" rtlCol="0">
            <a:spAutoFit/>
          </a:bodyPr>
          <a:lstStyle/>
          <a:p>
            <a:pPr algn="ctr"/>
            <a:r>
              <a:rPr lang="en-US" sz="2000" i="1" dirty="0" smtClean="0">
                <a:latin typeface="+mn-lt"/>
              </a:rPr>
              <a:t>Wind by Income</a:t>
            </a:r>
            <a:endParaRPr lang="en-US" sz="2000" i="1" dirty="0">
              <a:latin typeface="+mn-lt"/>
            </a:endParaRPr>
          </a:p>
        </p:txBody>
      </p:sp>
      <p:sp>
        <p:nvSpPr>
          <p:cNvPr id="11" name="TextBox 10"/>
          <p:cNvSpPr txBox="1"/>
          <p:nvPr/>
        </p:nvSpPr>
        <p:spPr>
          <a:xfrm>
            <a:off x="417322" y="3169871"/>
            <a:ext cx="785313" cy="338554"/>
          </a:xfrm>
          <a:prstGeom prst="rect">
            <a:avLst/>
          </a:prstGeom>
          <a:noFill/>
        </p:spPr>
        <p:txBody>
          <a:bodyPr wrap="square" rtlCol="0">
            <a:spAutoFit/>
          </a:bodyPr>
          <a:lstStyle/>
          <a:p>
            <a:pPr algn="ctr"/>
            <a:r>
              <a:rPr lang="en-US" sz="1600" dirty="0" smtClean="0">
                <a:latin typeface="+mn-lt"/>
              </a:rPr>
              <a:t>86%</a:t>
            </a:r>
            <a:endParaRPr lang="en-US" sz="1600" dirty="0">
              <a:latin typeface="+mn-lt"/>
            </a:endParaRPr>
          </a:p>
        </p:txBody>
      </p:sp>
      <p:sp>
        <p:nvSpPr>
          <p:cNvPr id="12" name="TextBox 11"/>
          <p:cNvSpPr txBox="1"/>
          <p:nvPr/>
        </p:nvSpPr>
        <p:spPr>
          <a:xfrm>
            <a:off x="2117034" y="3257733"/>
            <a:ext cx="773178" cy="338554"/>
          </a:xfrm>
          <a:prstGeom prst="rect">
            <a:avLst/>
          </a:prstGeom>
          <a:noFill/>
        </p:spPr>
        <p:txBody>
          <a:bodyPr wrap="square" rtlCol="0">
            <a:spAutoFit/>
          </a:bodyPr>
          <a:lstStyle/>
          <a:p>
            <a:pPr algn="ctr"/>
            <a:r>
              <a:rPr lang="en-US" sz="1600" dirty="0" smtClean="0">
                <a:latin typeface="+mn-lt"/>
              </a:rPr>
              <a:t>83%</a:t>
            </a:r>
            <a:endParaRPr lang="en-US" sz="1600" dirty="0">
              <a:latin typeface="+mn-lt"/>
            </a:endParaRPr>
          </a:p>
        </p:txBody>
      </p:sp>
      <p:sp>
        <p:nvSpPr>
          <p:cNvPr id="13" name="TextBox 12"/>
          <p:cNvSpPr txBox="1"/>
          <p:nvPr/>
        </p:nvSpPr>
        <p:spPr>
          <a:xfrm>
            <a:off x="3809064" y="3277315"/>
            <a:ext cx="786792" cy="338554"/>
          </a:xfrm>
          <a:prstGeom prst="rect">
            <a:avLst/>
          </a:prstGeom>
          <a:noFill/>
        </p:spPr>
        <p:txBody>
          <a:bodyPr wrap="square" rtlCol="0">
            <a:spAutoFit/>
          </a:bodyPr>
          <a:lstStyle/>
          <a:p>
            <a:pPr algn="ctr"/>
            <a:r>
              <a:rPr lang="en-US" sz="1600" dirty="0" smtClean="0">
                <a:latin typeface="+mn-lt"/>
              </a:rPr>
              <a:t>81%</a:t>
            </a:r>
            <a:endParaRPr lang="en-US" sz="1600" dirty="0">
              <a:latin typeface="+mn-lt"/>
            </a:endParaRPr>
          </a:p>
        </p:txBody>
      </p:sp>
      <p:sp>
        <p:nvSpPr>
          <p:cNvPr id="16" name="TextBox 15"/>
          <p:cNvSpPr txBox="1"/>
          <p:nvPr/>
        </p:nvSpPr>
        <p:spPr>
          <a:xfrm>
            <a:off x="5478006" y="3251295"/>
            <a:ext cx="786792" cy="338554"/>
          </a:xfrm>
          <a:prstGeom prst="rect">
            <a:avLst/>
          </a:prstGeom>
          <a:noFill/>
        </p:spPr>
        <p:txBody>
          <a:bodyPr wrap="square" rtlCol="0">
            <a:spAutoFit/>
          </a:bodyPr>
          <a:lstStyle/>
          <a:p>
            <a:pPr algn="ctr"/>
            <a:r>
              <a:rPr lang="en-US" sz="1600" dirty="0" smtClean="0">
                <a:latin typeface="+mn-lt"/>
              </a:rPr>
              <a:t>82%</a:t>
            </a:r>
            <a:endParaRPr lang="en-US" sz="1600" dirty="0">
              <a:latin typeface="+mn-lt"/>
            </a:endParaRPr>
          </a:p>
        </p:txBody>
      </p:sp>
      <p:sp>
        <p:nvSpPr>
          <p:cNvPr id="17" name="TextBox 16"/>
          <p:cNvSpPr txBox="1"/>
          <p:nvPr/>
        </p:nvSpPr>
        <p:spPr>
          <a:xfrm>
            <a:off x="7174137" y="2957035"/>
            <a:ext cx="786792" cy="338554"/>
          </a:xfrm>
          <a:prstGeom prst="rect">
            <a:avLst/>
          </a:prstGeom>
          <a:noFill/>
        </p:spPr>
        <p:txBody>
          <a:bodyPr wrap="square" rtlCol="0">
            <a:spAutoFit/>
          </a:bodyPr>
          <a:lstStyle/>
          <a:p>
            <a:pPr algn="ctr"/>
            <a:r>
              <a:rPr lang="en-US" sz="1600" dirty="0" smtClean="0">
                <a:latin typeface="+mn-lt"/>
              </a:rPr>
              <a:t>93%</a:t>
            </a:r>
            <a:endParaRPr lang="en-US" sz="1600" dirty="0">
              <a:latin typeface="+mn-lt"/>
            </a:endParaRPr>
          </a:p>
        </p:txBody>
      </p:sp>
    </p:spTree>
    <p:extLst>
      <p:ext uri="{BB962C8B-B14F-4D97-AF65-F5344CB8AC3E}">
        <p14:creationId xmlns:p14="http://schemas.microsoft.com/office/powerpoint/2010/main" xmlns="" val="420172920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Voters </a:t>
            </a:r>
            <a:r>
              <a:rPr lang="en-US" dirty="0"/>
              <a:t>see many benefits to </a:t>
            </a:r>
            <a:r>
              <a:rPr lang="en-US" dirty="0" smtClean="0"/>
              <a:t>renewables.</a:t>
            </a:r>
            <a:endParaRPr lang="en-US" dirty="0"/>
          </a:p>
        </p:txBody>
      </p:sp>
      <p:sp>
        <p:nvSpPr>
          <p:cNvPr id="4" name="TextBox 3"/>
          <p:cNvSpPr txBox="1"/>
          <p:nvPr/>
        </p:nvSpPr>
        <p:spPr>
          <a:xfrm>
            <a:off x="692092" y="943001"/>
            <a:ext cx="7759816" cy="830997"/>
          </a:xfrm>
          <a:prstGeom prst="rect">
            <a:avLst/>
          </a:prstGeom>
          <a:noFill/>
        </p:spPr>
        <p:txBody>
          <a:bodyPr wrap="square" rtlCol="0">
            <a:spAutoFit/>
          </a:bodyPr>
          <a:lstStyle/>
          <a:p>
            <a:pPr algn="ctr"/>
            <a:r>
              <a:rPr lang="en-US" sz="1550" i="1" dirty="0" smtClean="0">
                <a:latin typeface="+mn-lt"/>
              </a:rPr>
              <a:t>Thinking </a:t>
            </a:r>
            <a:r>
              <a:rPr lang="en-US" sz="1550" i="1" dirty="0">
                <a:latin typeface="+mn-lt"/>
              </a:rPr>
              <a:t>about renewable energy like wind and solar power, please tell me if you think each of the following phrases describe renewable energy  –  very well, somewhat well, not very well, or not at all well. </a:t>
            </a:r>
          </a:p>
        </p:txBody>
      </p:sp>
      <p:graphicFrame>
        <p:nvGraphicFramePr>
          <p:cNvPr id="7" name="Chart 6"/>
          <p:cNvGraphicFramePr/>
          <p:nvPr>
            <p:extLst>
              <p:ext uri="{D42A27DB-BD31-4B8C-83A1-F6EECF244321}">
                <p14:modId xmlns:p14="http://schemas.microsoft.com/office/powerpoint/2010/main" xmlns="" val="768819739"/>
              </p:ext>
            </p:extLst>
          </p:nvPr>
        </p:nvGraphicFramePr>
        <p:xfrm>
          <a:off x="8389" y="1844252"/>
          <a:ext cx="7684316" cy="440308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quarter" idx="10"/>
          </p:nvPr>
        </p:nvSpPr>
        <p:spPr/>
        <p:txBody>
          <a:bodyPr/>
          <a:lstStyle/>
          <a:p>
            <a:r>
              <a:rPr lang="en-US" dirty="0" smtClean="0"/>
              <a:t>Q14. Split Sample</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xmlns="" val="219077301"/>
              </p:ext>
            </p:extLst>
          </p:nvPr>
        </p:nvGraphicFramePr>
        <p:xfrm>
          <a:off x="7497643" y="1848962"/>
          <a:ext cx="1570856" cy="4057379"/>
        </p:xfrm>
        <a:graphic>
          <a:graphicData uri="http://schemas.openxmlformats.org/drawingml/2006/table">
            <a:tbl>
              <a:tblPr>
                <a:tableStyleId>{073A0DAA-6AF3-43AB-8588-CEC1D06C72B9}</a:tableStyleId>
              </a:tblPr>
              <a:tblGrid>
                <a:gridCol w="712043"/>
                <a:gridCol w="858813"/>
              </a:tblGrid>
              <a:tr h="453280">
                <a:tc>
                  <a:txBody>
                    <a:bodyPr/>
                    <a:lstStyle/>
                    <a:p>
                      <a:pPr algn="ctr" fontAlgn="b">
                        <a:lnSpc>
                          <a:spcPts val="1700"/>
                        </a:lnSpc>
                      </a:pPr>
                      <a:r>
                        <a:rPr lang="en-US" sz="1600" b="1" u="none" strike="noStrike" dirty="0" smtClean="0">
                          <a:solidFill>
                            <a:schemeClr val="accent1"/>
                          </a:solidFill>
                          <a:effectLst/>
                        </a:rPr>
                        <a:t>Total Well</a:t>
                      </a:r>
                      <a:endParaRPr lang="en-US" sz="1600" b="1" i="0" u="none" strike="noStrike" dirty="0">
                        <a:solidFill>
                          <a:schemeClr val="accent1"/>
                        </a:solidFill>
                        <a:effectLst/>
                        <a:latin typeface="Calibri" panose="020F050202020403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ts val="1700"/>
                        </a:lnSpc>
                      </a:pPr>
                      <a:r>
                        <a:rPr lang="en-US" sz="1600" b="1" u="none" strike="noStrike" dirty="0">
                          <a:solidFill>
                            <a:schemeClr val="accent4"/>
                          </a:solidFill>
                          <a:effectLst/>
                        </a:rPr>
                        <a:t>Total Not Well</a:t>
                      </a:r>
                      <a:endParaRPr lang="en-US" sz="1600" b="1" i="0" u="none" strike="noStrike" dirty="0">
                        <a:solidFill>
                          <a:schemeClr val="accent4"/>
                        </a:solidFill>
                        <a:effectLst/>
                        <a:latin typeface="Calibri" panose="020F050202020403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9419">
                <a:tc>
                  <a:txBody>
                    <a:bodyPr/>
                    <a:lstStyle/>
                    <a:p>
                      <a:pPr algn="ctr" fontAlgn="ctr"/>
                      <a:r>
                        <a:rPr lang="en-US" sz="1800" b="1" i="0" u="none" strike="noStrike">
                          <a:solidFill>
                            <a:schemeClr val="accent1"/>
                          </a:solidFill>
                          <a:effectLst/>
                          <a:latin typeface="+mn-lt"/>
                        </a:rPr>
                        <a:t>86%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a:solidFill>
                            <a:schemeClr val="accent4"/>
                          </a:solidFill>
                          <a:effectLst/>
                          <a:latin typeface="+mn-lt"/>
                        </a:rPr>
                        <a:t>12%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25780">
                <a:tc>
                  <a:txBody>
                    <a:bodyPr/>
                    <a:lstStyle/>
                    <a:p>
                      <a:pPr algn="ctr" fontAlgn="ctr"/>
                      <a:r>
                        <a:rPr lang="en-US" sz="1800" b="1" i="0" u="none" strike="noStrike">
                          <a:solidFill>
                            <a:schemeClr val="accent1"/>
                          </a:solidFill>
                          <a:effectLst/>
                          <a:latin typeface="+mn-lt"/>
                        </a:rPr>
                        <a:t>79%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a:solidFill>
                            <a:schemeClr val="accent4"/>
                          </a:solidFill>
                          <a:effectLst/>
                          <a:latin typeface="+mn-lt"/>
                        </a:rPr>
                        <a:t>19%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48640">
                <a:tc>
                  <a:txBody>
                    <a:bodyPr/>
                    <a:lstStyle/>
                    <a:p>
                      <a:pPr algn="ctr" fontAlgn="ctr"/>
                      <a:r>
                        <a:rPr lang="en-US" sz="1800" b="1" i="0" u="none" strike="noStrike">
                          <a:solidFill>
                            <a:schemeClr val="accent1"/>
                          </a:solidFill>
                          <a:effectLst/>
                          <a:latin typeface="+mn-lt"/>
                        </a:rPr>
                        <a:t>76%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a:solidFill>
                            <a:schemeClr val="accent4"/>
                          </a:solidFill>
                          <a:effectLst/>
                          <a:latin typeface="+mn-lt"/>
                        </a:rPr>
                        <a:t>20%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10540">
                <a:tc>
                  <a:txBody>
                    <a:bodyPr/>
                    <a:lstStyle/>
                    <a:p>
                      <a:pPr algn="ctr" fontAlgn="ctr"/>
                      <a:r>
                        <a:rPr lang="en-US" sz="1800" b="1" i="0" u="none" strike="noStrike">
                          <a:solidFill>
                            <a:schemeClr val="accent1"/>
                          </a:solidFill>
                          <a:effectLst/>
                          <a:latin typeface="+mn-lt"/>
                        </a:rPr>
                        <a:t>73%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a:solidFill>
                            <a:schemeClr val="accent4"/>
                          </a:solidFill>
                          <a:effectLst/>
                          <a:latin typeface="+mn-lt"/>
                        </a:rPr>
                        <a:t>22%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10540">
                <a:tc>
                  <a:txBody>
                    <a:bodyPr/>
                    <a:lstStyle/>
                    <a:p>
                      <a:pPr algn="ctr" fontAlgn="ctr"/>
                      <a:r>
                        <a:rPr lang="en-US" sz="1800" b="1" i="0" u="none" strike="noStrike">
                          <a:solidFill>
                            <a:schemeClr val="accent1"/>
                          </a:solidFill>
                          <a:effectLst/>
                          <a:latin typeface="+mn-lt"/>
                        </a:rPr>
                        <a:t>70%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a:solidFill>
                            <a:schemeClr val="accent4"/>
                          </a:solidFill>
                          <a:effectLst/>
                          <a:latin typeface="+mn-lt"/>
                        </a:rPr>
                        <a:t>25%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18160">
                <a:tc>
                  <a:txBody>
                    <a:bodyPr/>
                    <a:lstStyle/>
                    <a:p>
                      <a:pPr algn="ctr" fontAlgn="ctr"/>
                      <a:r>
                        <a:rPr lang="en-US" sz="1800" b="1" i="0" u="none" strike="noStrike">
                          <a:solidFill>
                            <a:schemeClr val="accent1"/>
                          </a:solidFill>
                          <a:effectLst/>
                          <a:latin typeface="+mn-lt"/>
                        </a:rPr>
                        <a:t>67%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a:solidFill>
                            <a:schemeClr val="accent4"/>
                          </a:solidFill>
                          <a:effectLst/>
                          <a:latin typeface="+mn-lt"/>
                        </a:rPr>
                        <a:t>27%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41020">
                <a:tc>
                  <a:txBody>
                    <a:bodyPr/>
                    <a:lstStyle/>
                    <a:p>
                      <a:pPr algn="ctr" fontAlgn="ctr"/>
                      <a:r>
                        <a:rPr lang="en-US" sz="1800" b="1" i="0" u="none" strike="noStrike">
                          <a:solidFill>
                            <a:schemeClr val="accent1"/>
                          </a:solidFill>
                          <a:effectLst/>
                          <a:latin typeface="+mn-lt"/>
                        </a:rPr>
                        <a:t>58%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dirty="0">
                          <a:solidFill>
                            <a:schemeClr val="accent4"/>
                          </a:solidFill>
                          <a:effectLst/>
                          <a:latin typeface="+mn-lt"/>
                        </a:rPr>
                        <a:t>37%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5418135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1726542787"/>
              </p:ext>
            </p:extLst>
          </p:nvPr>
        </p:nvGraphicFramePr>
        <p:xfrm>
          <a:off x="172572" y="1602297"/>
          <a:ext cx="8798858" cy="431080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Voters </a:t>
            </a:r>
            <a:r>
              <a:rPr lang="en-US" dirty="0"/>
              <a:t>want to diversify energy sources and transition away from coal. </a:t>
            </a:r>
          </a:p>
        </p:txBody>
      </p:sp>
      <p:sp>
        <p:nvSpPr>
          <p:cNvPr id="9" name="AutoShape 4"/>
          <p:cNvSpPr>
            <a:spLocks/>
          </p:cNvSpPr>
          <p:nvPr/>
        </p:nvSpPr>
        <p:spPr bwMode="auto">
          <a:xfrm rot="16200000">
            <a:off x="6252903" y="536562"/>
            <a:ext cx="304384" cy="3844205"/>
          </a:xfrm>
          <a:prstGeom prst="rightBrace">
            <a:avLst>
              <a:gd name="adj1" fmla="val 36676"/>
              <a:gd name="adj2" fmla="val 50000"/>
            </a:avLst>
          </a:prstGeom>
          <a:noFill/>
          <a:ln w="19050">
            <a:solidFill>
              <a:schemeClr val="accent1"/>
            </a:solidFill>
            <a:round/>
            <a:headEnd/>
            <a:tailEnd/>
          </a:ln>
          <a:effectLst/>
        </p:spPr>
        <p:txBody>
          <a:bodyPr wrap="none" anchor="ctr"/>
          <a:lstStyle/>
          <a:p>
            <a:endParaRPr lang="en-US" sz="2000" dirty="0">
              <a:solidFill>
                <a:srgbClr val="1356A5"/>
              </a:solidFill>
            </a:endParaRPr>
          </a:p>
        </p:txBody>
      </p:sp>
      <p:sp>
        <p:nvSpPr>
          <p:cNvPr id="14" name="TextBox 13"/>
          <p:cNvSpPr txBox="1"/>
          <p:nvPr/>
        </p:nvSpPr>
        <p:spPr>
          <a:xfrm>
            <a:off x="5867177" y="2008465"/>
            <a:ext cx="995083" cy="400110"/>
          </a:xfrm>
          <a:prstGeom prst="rect">
            <a:avLst/>
          </a:prstGeom>
          <a:noFill/>
        </p:spPr>
        <p:txBody>
          <a:bodyPr wrap="square" rtlCol="0">
            <a:spAutoFit/>
          </a:bodyPr>
          <a:lstStyle/>
          <a:p>
            <a:pPr algn="ctr"/>
            <a:r>
              <a:rPr lang="en-US" sz="2000" b="1" dirty="0" smtClean="0">
                <a:solidFill>
                  <a:schemeClr val="accent1"/>
                </a:solidFill>
                <a:latin typeface="+mn-lt"/>
              </a:rPr>
              <a:t>91%</a:t>
            </a:r>
            <a:endParaRPr lang="en-US" sz="2000" b="1" dirty="0">
              <a:solidFill>
                <a:schemeClr val="accent1"/>
              </a:solidFill>
              <a:latin typeface="+mn-lt"/>
            </a:endParaRPr>
          </a:p>
        </p:txBody>
      </p:sp>
      <p:sp>
        <p:nvSpPr>
          <p:cNvPr id="15" name="AutoShape 4"/>
          <p:cNvSpPr>
            <a:spLocks/>
          </p:cNvSpPr>
          <p:nvPr/>
        </p:nvSpPr>
        <p:spPr bwMode="auto">
          <a:xfrm rot="16200000">
            <a:off x="5926310" y="2614359"/>
            <a:ext cx="299792" cy="3155329"/>
          </a:xfrm>
          <a:prstGeom prst="rightBrace">
            <a:avLst>
              <a:gd name="adj1" fmla="val 36676"/>
              <a:gd name="adj2" fmla="val 50000"/>
            </a:avLst>
          </a:prstGeom>
          <a:noFill/>
          <a:ln w="19050">
            <a:solidFill>
              <a:schemeClr val="accent1"/>
            </a:solidFill>
            <a:round/>
            <a:headEnd/>
            <a:tailEnd/>
          </a:ln>
          <a:effectLst/>
        </p:spPr>
        <p:txBody>
          <a:bodyPr wrap="none" anchor="ctr"/>
          <a:lstStyle/>
          <a:p>
            <a:endParaRPr lang="en-US" sz="2000" dirty="0">
              <a:solidFill>
                <a:srgbClr val="1356A5"/>
              </a:solidFill>
            </a:endParaRPr>
          </a:p>
        </p:txBody>
      </p:sp>
      <p:sp>
        <p:nvSpPr>
          <p:cNvPr id="16" name="TextBox 15"/>
          <p:cNvSpPr txBox="1"/>
          <p:nvPr/>
        </p:nvSpPr>
        <p:spPr>
          <a:xfrm>
            <a:off x="5518091" y="3749889"/>
            <a:ext cx="995083" cy="400110"/>
          </a:xfrm>
          <a:prstGeom prst="rect">
            <a:avLst/>
          </a:prstGeom>
          <a:noFill/>
        </p:spPr>
        <p:txBody>
          <a:bodyPr wrap="square" rtlCol="0">
            <a:spAutoFit/>
          </a:bodyPr>
          <a:lstStyle/>
          <a:p>
            <a:pPr algn="ctr"/>
            <a:r>
              <a:rPr lang="en-US" sz="2000" b="1" dirty="0" smtClean="0">
                <a:solidFill>
                  <a:schemeClr val="accent1"/>
                </a:solidFill>
                <a:latin typeface="+mn-lt"/>
              </a:rPr>
              <a:t>75%</a:t>
            </a:r>
            <a:endParaRPr lang="en-US" sz="2000" b="1" dirty="0">
              <a:solidFill>
                <a:schemeClr val="accent1"/>
              </a:solidFill>
              <a:latin typeface="+mn-lt"/>
            </a:endParaRPr>
          </a:p>
        </p:txBody>
      </p:sp>
      <p:sp>
        <p:nvSpPr>
          <p:cNvPr id="3" name="Text Placeholder 2"/>
          <p:cNvSpPr>
            <a:spLocks noGrp="1"/>
          </p:cNvSpPr>
          <p:nvPr>
            <p:ph type="body" sz="quarter" idx="10"/>
          </p:nvPr>
        </p:nvSpPr>
        <p:spPr/>
        <p:txBody>
          <a:bodyPr/>
          <a:lstStyle/>
          <a:p>
            <a:r>
              <a:rPr lang="en-US" dirty="0" smtClean="0"/>
              <a:t>7a &amp; c. </a:t>
            </a:r>
            <a:r>
              <a:rPr lang="en-US" dirty="0"/>
              <a:t>Now I'm going to read you a series of statements about energy.  Please tell whether you generally agree or disagree. </a:t>
            </a:r>
            <a:r>
              <a:rPr lang="en-US" dirty="0" smtClean="0"/>
              <a:t> Split Sample</a:t>
            </a:r>
            <a:endParaRPr lang="en-US" dirty="0"/>
          </a:p>
        </p:txBody>
      </p:sp>
      <p:sp>
        <p:nvSpPr>
          <p:cNvPr id="17" name="AutoShape 4"/>
          <p:cNvSpPr>
            <a:spLocks/>
          </p:cNvSpPr>
          <p:nvPr/>
        </p:nvSpPr>
        <p:spPr bwMode="auto">
          <a:xfrm rot="16200000">
            <a:off x="8009530" y="3715446"/>
            <a:ext cx="245413" cy="956732"/>
          </a:xfrm>
          <a:prstGeom prst="rightBrace">
            <a:avLst>
              <a:gd name="adj1" fmla="val 15870"/>
              <a:gd name="adj2" fmla="val 50000"/>
            </a:avLst>
          </a:prstGeom>
          <a:noFill/>
          <a:ln w="19050">
            <a:solidFill>
              <a:schemeClr val="accent4"/>
            </a:solidFill>
            <a:round/>
            <a:headEnd/>
            <a:tailEnd/>
          </a:ln>
          <a:effectLst/>
        </p:spPr>
        <p:txBody>
          <a:bodyPr wrap="none" anchor="ctr"/>
          <a:lstStyle/>
          <a:p>
            <a:endParaRPr lang="en-US" sz="2000" dirty="0">
              <a:solidFill>
                <a:srgbClr val="1356A5"/>
              </a:solidFill>
            </a:endParaRPr>
          </a:p>
        </p:txBody>
      </p:sp>
      <p:sp>
        <p:nvSpPr>
          <p:cNvPr id="18" name="TextBox 17"/>
          <p:cNvSpPr txBox="1"/>
          <p:nvPr/>
        </p:nvSpPr>
        <p:spPr>
          <a:xfrm>
            <a:off x="8119237" y="2053338"/>
            <a:ext cx="810529" cy="400110"/>
          </a:xfrm>
          <a:prstGeom prst="rect">
            <a:avLst/>
          </a:prstGeom>
          <a:noFill/>
        </p:spPr>
        <p:txBody>
          <a:bodyPr wrap="square" rtlCol="0">
            <a:spAutoFit/>
          </a:bodyPr>
          <a:lstStyle/>
          <a:p>
            <a:pPr algn="ctr"/>
            <a:r>
              <a:rPr lang="en-US" sz="2000" b="1" dirty="0" smtClean="0">
                <a:solidFill>
                  <a:schemeClr val="accent4"/>
                </a:solidFill>
                <a:latin typeface="+mn-lt"/>
              </a:rPr>
              <a:t>8%</a:t>
            </a:r>
            <a:endParaRPr lang="en-US" sz="2000" b="1" dirty="0">
              <a:solidFill>
                <a:schemeClr val="accent4"/>
              </a:solidFill>
              <a:latin typeface="+mn-lt"/>
            </a:endParaRPr>
          </a:p>
        </p:txBody>
      </p:sp>
      <p:sp>
        <p:nvSpPr>
          <p:cNvPr id="19" name="TextBox 18"/>
          <p:cNvSpPr txBox="1"/>
          <p:nvPr/>
        </p:nvSpPr>
        <p:spPr>
          <a:xfrm>
            <a:off x="7693322" y="3766823"/>
            <a:ext cx="810529" cy="400110"/>
          </a:xfrm>
          <a:prstGeom prst="rect">
            <a:avLst/>
          </a:prstGeom>
          <a:noFill/>
        </p:spPr>
        <p:txBody>
          <a:bodyPr wrap="square" rtlCol="0">
            <a:spAutoFit/>
          </a:bodyPr>
          <a:lstStyle/>
          <a:p>
            <a:pPr algn="ctr"/>
            <a:r>
              <a:rPr lang="en-US" sz="2000" b="1" dirty="0" smtClean="0">
                <a:solidFill>
                  <a:schemeClr val="accent4"/>
                </a:solidFill>
                <a:latin typeface="+mn-lt"/>
              </a:rPr>
              <a:t>23%</a:t>
            </a:r>
            <a:endParaRPr lang="en-US" sz="2000" b="1" dirty="0">
              <a:solidFill>
                <a:schemeClr val="accent4"/>
              </a:solidFill>
              <a:latin typeface="+mn-lt"/>
            </a:endParaRPr>
          </a:p>
        </p:txBody>
      </p:sp>
      <p:sp>
        <p:nvSpPr>
          <p:cNvPr id="20" name="AutoShape 4"/>
          <p:cNvSpPr>
            <a:spLocks/>
          </p:cNvSpPr>
          <p:nvPr/>
        </p:nvSpPr>
        <p:spPr bwMode="auto">
          <a:xfrm rot="16200000">
            <a:off x="8349122" y="2271942"/>
            <a:ext cx="301752" cy="345598"/>
          </a:xfrm>
          <a:prstGeom prst="rightBrace">
            <a:avLst>
              <a:gd name="adj1" fmla="val 36676"/>
              <a:gd name="adj2" fmla="val 50000"/>
            </a:avLst>
          </a:prstGeom>
          <a:noFill/>
          <a:ln w="19050">
            <a:solidFill>
              <a:schemeClr val="accent4"/>
            </a:solidFill>
            <a:round/>
            <a:headEnd/>
            <a:tailEnd/>
          </a:ln>
          <a:effectLst/>
        </p:spPr>
        <p:txBody>
          <a:bodyPr wrap="none" anchor="ctr"/>
          <a:lstStyle/>
          <a:p>
            <a:endParaRPr lang="en-US" sz="2000" dirty="0">
              <a:solidFill>
                <a:srgbClr val="1356A5"/>
              </a:solidFill>
            </a:endParaRPr>
          </a:p>
        </p:txBody>
      </p:sp>
    </p:spTree>
    <p:extLst>
      <p:ext uri="{BB962C8B-B14F-4D97-AF65-F5344CB8AC3E}">
        <p14:creationId xmlns:p14="http://schemas.microsoft.com/office/powerpoint/2010/main" xmlns="" val="173600534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8044" y="1566324"/>
            <a:ext cx="6467912" cy="584775"/>
          </a:xfrm>
          <a:prstGeom prst="rect">
            <a:avLst/>
          </a:prstGeom>
          <a:noFill/>
        </p:spPr>
        <p:txBody>
          <a:bodyPr wrap="square" rtlCol="0">
            <a:spAutoFit/>
          </a:bodyPr>
          <a:lstStyle/>
          <a:p>
            <a:pPr algn="ctr"/>
            <a:r>
              <a:rPr lang="en-US" sz="1600" i="1" dirty="0">
                <a:latin typeface="+mn-lt"/>
              </a:rPr>
              <a:t>W</a:t>
            </a:r>
            <a:r>
              <a:rPr lang="en-US" sz="1600" i="1" dirty="0" smtClean="0">
                <a:latin typeface="+mn-lt"/>
              </a:rPr>
              <a:t>hich </a:t>
            </a:r>
            <a:r>
              <a:rPr lang="en-US" sz="1600" i="1" dirty="0">
                <a:latin typeface="+mn-lt"/>
              </a:rPr>
              <a:t>of the following do you think should be the highest priority for meeting America’s energy needs? </a:t>
            </a:r>
          </a:p>
        </p:txBody>
      </p:sp>
      <p:graphicFrame>
        <p:nvGraphicFramePr>
          <p:cNvPr id="5" name="Chart 4"/>
          <p:cNvGraphicFramePr/>
          <p:nvPr>
            <p:extLst>
              <p:ext uri="{D42A27DB-BD31-4B8C-83A1-F6EECF244321}">
                <p14:modId xmlns:p14="http://schemas.microsoft.com/office/powerpoint/2010/main" xmlns="" val="1370066752"/>
              </p:ext>
            </p:extLst>
          </p:nvPr>
        </p:nvGraphicFramePr>
        <p:xfrm>
          <a:off x="270122" y="1886517"/>
          <a:ext cx="8642385" cy="4356847"/>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8"/>
          <p:cNvSpPr>
            <a:spLocks noGrp="1"/>
          </p:cNvSpPr>
          <p:nvPr>
            <p:ph type="title"/>
          </p:nvPr>
        </p:nvSpPr>
        <p:spPr/>
        <p:txBody>
          <a:bodyPr/>
          <a:lstStyle/>
          <a:p>
            <a:r>
              <a:rPr lang="en-US" dirty="0" smtClean="0"/>
              <a:t>Voters </a:t>
            </a:r>
            <a:r>
              <a:rPr lang="en-US" dirty="0"/>
              <a:t>would rather reduce the need for fossil fuels by expanding the use of energy efficiency and renewables.</a:t>
            </a:r>
          </a:p>
        </p:txBody>
      </p:sp>
      <p:sp>
        <p:nvSpPr>
          <p:cNvPr id="10" name="Text Placeholder 9"/>
          <p:cNvSpPr>
            <a:spLocks noGrp="1"/>
          </p:cNvSpPr>
          <p:nvPr>
            <p:ph type="body" sz="quarter" idx="10"/>
          </p:nvPr>
        </p:nvSpPr>
        <p:spPr/>
        <p:txBody>
          <a:bodyPr/>
          <a:lstStyle/>
          <a:p>
            <a:r>
              <a:rPr lang="en-US" dirty="0" smtClean="0"/>
              <a:t>Q9. </a:t>
            </a:r>
            <a:endParaRPr lang="en-US" dirty="0"/>
          </a:p>
        </p:txBody>
      </p:sp>
      <p:sp>
        <p:nvSpPr>
          <p:cNvPr id="11" name="TextBox 10"/>
          <p:cNvSpPr txBox="1"/>
          <p:nvPr/>
        </p:nvSpPr>
        <p:spPr>
          <a:xfrm>
            <a:off x="1082180" y="3254928"/>
            <a:ext cx="897622" cy="461665"/>
          </a:xfrm>
          <a:prstGeom prst="rect">
            <a:avLst/>
          </a:prstGeom>
          <a:noFill/>
        </p:spPr>
        <p:txBody>
          <a:bodyPr wrap="square" rtlCol="0">
            <a:spAutoFit/>
          </a:bodyPr>
          <a:lstStyle/>
          <a:p>
            <a:r>
              <a:rPr lang="en-US" sz="2400" b="1" dirty="0" smtClean="0">
                <a:latin typeface="+mn-lt"/>
              </a:rPr>
              <a:t>OR</a:t>
            </a:r>
            <a:endParaRPr lang="en-US" sz="2400" b="1" dirty="0">
              <a:latin typeface="+mn-lt"/>
            </a:endParaRPr>
          </a:p>
        </p:txBody>
      </p:sp>
    </p:spTree>
    <p:extLst>
      <p:ext uri="{BB962C8B-B14F-4D97-AF65-F5344CB8AC3E}">
        <p14:creationId xmlns:p14="http://schemas.microsoft.com/office/powerpoint/2010/main" xmlns="" val="73020566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t>
            </a:r>
            <a:r>
              <a:rPr lang="en-US" dirty="0"/>
              <a:t>and the Economy</a:t>
            </a:r>
          </a:p>
        </p:txBody>
      </p:sp>
    </p:spTree>
    <p:extLst>
      <p:ext uri="{BB962C8B-B14F-4D97-AF65-F5344CB8AC3E}">
        <p14:creationId xmlns:p14="http://schemas.microsoft.com/office/powerpoint/2010/main" xmlns="" val="1580196355"/>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xmlns="" val="2110930920"/>
              </p:ext>
            </p:extLst>
          </p:nvPr>
        </p:nvGraphicFramePr>
        <p:xfrm>
          <a:off x="8004267" y="1447801"/>
          <a:ext cx="1224793" cy="4611873"/>
        </p:xfrm>
        <a:graphic>
          <a:graphicData uri="http://schemas.openxmlformats.org/drawingml/2006/table">
            <a:tbl>
              <a:tblPr>
                <a:tableStyleId>{073A0DAA-6AF3-43AB-8588-CEC1D06C72B9}</a:tableStyleId>
              </a:tblPr>
              <a:tblGrid>
                <a:gridCol w="1224793"/>
              </a:tblGrid>
              <a:tr h="770466">
                <a:tc>
                  <a:txBody>
                    <a:bodyPr/>
                    <a:lstStyle/>
                    <a:p>
                      <a:pPr algn="ctr" fontAlgn="b">
                        <a:lnSpc>
                          <a:spcPts val="1700"/>
                        </a:lnSpc>
                      </a:pPr>
                      <a:r>
                        <a:rPr lang="en-US" sz="1600" b="1" i="0" u="none" strike="noStrike" dirty="0">
                          <a:solidFill>
                            <a:schemeClr val="accent1"/>
                          </a:solidFill>
                          <a:effectLst/>
                          <a:latin typeface="+mn-lt"/>
                        </a:rPr>
                        <a:t>One of </a:t>
                      </a:r>
                      <a:r>
                        <a:rPr lang="en-US" sz="1600" b="1" i="0" u="none" strike="noStrike" dirty="0" smtClean="0">
                          <a:solidFill>
                            <a:schemeClr val="accent1"/>
                          </a:solidFill>
                          <a:effectLst/>
                          <a:latin typeface="+mn-lt"/>
                        </a:rPr>
                        <a:t>Most/Very </a:t>
                      </a:r>
                      <a:r>
                        <a:rPr lang="en-US" sz="1600" b="1" i="0" u="none" strike="noStrike" dirty="0">
                          <a:solidFill>
                            <a:schemeClr val="accent1"/>
                          </a:solidFill>
                          <a:effectLst/>
                          <a:latin typeface="+mn-lt"/>
                        </a:rPr>
                        <a:t>Impt.</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266">
                <a:tc>
                  <a:txBody>
                    <a:bodyPr/>
                    <a:lstStyle/>
                    <a:p>
                      <a:pPr algn="ctr" fontAlgn="ctr"/>
                      <a:r>
                        <a:rPr lang="en-US" sz="1800" b="1" i="0" u="none" strike="noStrike">
                          <a:solidFill>
                            <a:schemeClr val="accent1"/>
                          </a:solidFill>
                          <a:effectLst/>
                          <a:latin typeface="+mn-lt"/>
                        </a:rPr>
                        <a:t>84%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4867">
                <a:tc>
                  <a:txBody>
                    <a:bodyPr/>
                    <a:lstStyle/>
                    <a:p>
                      <a:pPr algn="ctr" fontAlgn="ctr"/>
                      <a:r>
                        <a:rPr lang="en-US" sz="1800" b="1" i="0" u="none" strike="noStrike">
                          <a:solidFill>
                            <a:schemeClr val="accent1"/>
                          </a:solidFill>
                          <a:effectLst/>
                          <a:latin typeface="+mn-lt"/>
                        </a:rPr>
                        <a:t>80%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89467">
                <a:tc>
                  <a:txBody>
                    <a:bodyPr/>
                    <a:lstStyle/>
                    <a:p>
                      <a:pPr algn="ctr" fontAlgn="ctr"/>
                      <a:r>
                        <a:rPr lang="en-US" sz="1800" b="1" i="0" u="none" strike="noStrike">
                          <a:solidFill>
                            <a:schemeClr val="accent1"/>
                          </a:solidFill>
                          <a:effectLst/>
                          <a:latin typeface="+mn-lt"/>
                        </a:rPr>
                        <a:t>78%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4066">
                <a:tc>
                  <a:txBody>
                    <a:bodyPr/>
                    <a:lstStyle/>
                    <a:p>
                      <a:pPr algn="ctr" fontAlgn="ctr"/>
                      <a:r>
                        <a:rPr lang="en-US" sz="1800" b="1" i="0" u="none" strike="noStrike" dirty="0">
                          <a:solidFill>
                            <a:schemeClr val="accent1"/>
                          </a:solidFill>
                          <a:effectLst/>
                          <a:latin typeface="+mn-lt"/>
                        </a:rPr>
                        <a:t>77%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89467">
                <a:tc>
                  <a:txBody>
                    <a:bodyPr/>
                    <a:lstStyle/>
                    <a:p>
                      <a:pPr algn="ctr" fontAlgn="ctr"/>
                      <a:r>
                        <a:rPr lang="en-US" sz="1800" b="1" i="0" u="none" strike="noStrike">
                          <a:solidFill>
                            <a:schemeClr val="accent1"/>
                          </a:solidFill>
                          <a:effectLst/>
                          <a:latin typeface="+mn-lt"/>
                        </a:rPr>
                        <a:t>55%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7933">
                <a:tc>
                  <a:txBody>
                    <a:bodyPr/>
                    <a:lstStyle/>
                    <a:p>
                      <a:pPr algn="ctr" fontAlgn="ctr"/>
                      <a:r>
                        <a:rPr lang="en-US" sz="1800" b="1" i="0" u="none" strike="noStrike">
                          <a:solidFill>
                            <a:schemeClr val="accent1"/>
                          </a:solidFill>
                          <a:effectLst/>
                          <a:latin typeface="+mn-lt"/>
                        </a:rPr>
                        <a:t>46%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88620">
                <a:tc>
                  <a:txBody>
                    <a:bodyPr/>
                    <a:lstStyle/>
                    <a:p>
                      <a:pPr algn="ctr" fontAlgn="ctr"/>
                      <a:r>
                        <a:rPr lang="en-US" sz="1800" b="1" i="0" u="none" strike="noStrike">
                          <a:solidFill>
                            <a:schemeClr val="accent1"/>
                          </a:solidFill>
                          <a:effectLst/>
                          <a:latin typeface="+mn-lt"/>
                        </a:rPr>
                        <a:t>35%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3380">
                <a:tc>
                  <a:txBody>
                    <a:bodyPr/>
                    <a:lstStyle/>
                    <a:p>
                      <a:pPr algn="ctr" fontAlgn="ctr"/>
                      <a:r>
                        <a:rPr lang="en-US" sz="1800" b="1" i="0" u="none" strike="noStrike">
                          <a:solidFill>
                            <a:schemeClr val="accent1"/>
                          </a:solidFill>
                          <a:effectLst/>
                          <a:latin typeface="+mn-lt"/>
                        </a:rPr>
                        <a:t>44%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89281">
                <a:tc>
                  <a:txBody>
                    <a:bodyPr/>
                    <a:lstStyle/>
                    <a:p>
                      <a:pPr algn="ctr" fontAlgn="ctr"/>
                      <a:r>
                        <a:rPr lang="en-US" sz="1800" b="1" i="0" u="none" strike="noStrike">
                          <a:solidFill>
                            <a:schemeClr val="accent1"/>
                          </a:solidFill>
                          <a:effectLst/>
                          <a:latin typeface="+mn-lt"/>
                        </a:rPr>
                        <a:t>29%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1060">
                <a:tc>
                  <a:txBody>
                    <a:bodyPr/>
                    <a:lstStyle/>
                    <a:p>
                      <a:pPr algn="ctr" fontAlgn="ctr"/>
                      <a:r>
                        <a:rPr lang="en-US" sz="1800" b="1" i="0" u="none" strike="noStrike" dirty="0">
                          <a:solidFill>
                            <a:schemeClr val="accent1"/>
                          </a:solidFill>
                          <a:effectLst/>
                          <a:latin typeface="+mn-lt"/>
                        </a:rPr>
                        <a:t>30%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 name="Title 1"/>
          <p:cNvSpPr>
            <a:spLocks noGrp="1"/>
          </p:cNvSpPr>
          <p:nvPr>
            <p:ph type="title"/>
          </p:nvPr>
        </p:nvSpPr>
        <p:spPr/>
        <p:txBody>
          <a:bodyPr/>
          <a:lstStyle/>
          <a:p>
            <a:r>
              <a:rPr lang="en-US" dirty="0" smtClean="0"/>
              <a:t>Voters </a:t>
            </a:r>
            <a:r>
              <a:rPr lang="en-US" dirty="0"/>
              <a:t>see renewables as a bigger contributor to their economy than coal or natural gas.</a:t>
            </a:r>
          </a:p>
        </p:txBody>
      </p:sp>
      <p:sp>
        <p:nvSpPr>
          <p:cNvPr id="3" name="Text Placeholder 2"/>
          <p:cNvSpPr>
            <a:spLocks noGrp="1"/>
          </p:cNvSpPr>
          <p:nvPr>
            <p:ph type="body" sz="quarter" idx="10"/>
          </p:nvPr>
        </p:nvSpPr>
        <p:spPr/>
        <p:txBody>
          <a:bodyPr/>
          <a:lstStyle/>
          <a:p>
            <a:r>
              <a:rPr lang="en-US" dirty="0" smtClean="0"/>
              <a:t>4. Thinking </a:t>
            </a:r>
            <a:r>
              <a:rPr lang="en-US" dirty="0"/>
              <a:t>about the economy in your state, how important is each of the following industries to the economy in your state:  one of the most important, very important, somewhat important, or not too important? </a:t>
            </a:r>
            <a:r>
              <a:rPr lang="en-US" dirty="0" smtClean="0"/>
              <a:t>Split Sample</a:t>
            </a:r>
            <a:endParaRPr lang="en-US" dirty="0"/>
          </a:p>
        </p:txBody>
      </p:sp>
      <p:sp>
        <p:nvSpPr>
          <p:cNvPr id="9" name="Text Placeholder 2"/>
          <p:cNvSpPr txBox="1">
            <a:spLocks/>
          </p:cNvSpPr>
          <p:nvPr/>
        </p:nvSpPr>
        <p:spPr>
          <a:xfrm>
            <a:off x="0" y="1109217"/>
            <a:ext cx="9144000" cy="466725"/>
          </a:xfrm>
          <a:prstGeom prst="rect">
            <a:avLst/>
          </a:prstGeom>
        </p:spPr>
        <p:txBody>
          <a:bodyPr anchor="ctr"/>
          <a:lstStyle>
            <a:lvl1pPr marL="0" indent="0" algn="l" rtl="0" eaLnBrk="0" fontAlgn="base" hangingPunct="0">
              <a:spcBef>
                <a:spcPct val="20000"/>
              </a:spcBef>
              <a:spcAft>
                <a:spcPct val="0"/>
              </a:spcAft>
              <a:buNone/>
              <a:defRPr sz="800">
                <a:solidFill>
                  <a:schemeClr val="accent3"/>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r>
              <a:rPr lang="en-US" sz="1400" i="1" kern="0" dirty="0" smtClean="0">
                <a:solidFill>
                  <a:schemeClr val="tx1"/>
                </a:solidFill>
              </a:rPr>
              <a:t>Thinking about the economy in your state, how important is each of the following industries to the economy in your state:  one of the most important, very important, somewhat important, or not too important? </a:t>
            </a:r>
            <a:endParaRPr lang="en-US" sz="1400" i="1" kern="0" dirty="0">
              <a:solidFill>
                <a:schemeClr val="tx1"/>
              </a:solidFill>
            </a:endParaRPr>
          </a:p>
        </p:txBody>
      </p:sp>
      <p:sp>
        <p:nvSpPr>
          <p:cNvPr id="11" name="Rounded Rectangle 10"/>
          <p:cNvSpPr/>
          <p:nvPr/>
        </p:nvSpPr>
        <p:spPr bwMode="auto">
          <a:xfrm>
            <a:off x="213980" y="4119037"/>
            <a:ext cx="8798859" cy="381000"/>
          </a:xfrm>
          <a:prstGeom prst="roundRect">
            <a:avLst/>
          </a:prstGeom>
          <a:solidFill>
            <a:schemeClr val="accent1">
              <a:alpha val="20000"/>
            </a:schemeClr>
          </a:solid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3" name="Rounded Rectangle 12"/>
          <p:cNvSpPr/>
          <p:nvPr/>
        </p:nvSpPr>
        <p:spPr bwMode="auto">
          <a:xfrm>
            <a:off x="213980" y="4555066"/>
            <a:ext cx="8798859" cy="1109119"/>
          </a:xfrm>
          <a:prstGeom prst="roundRect">
            <a:avLst/>
          </a:prstGeom>
          <a:solidFill>
            <a:schemeClr val="accent1">
              <a:alpha val="20000"/>
            </a:schemeClr>
          </a:solid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aphicFrame>
        <p:nvGraphicFramePr>
          <p:cNvPr id="7" name="Chart 6"/>
          <p:cNvGraphicFramePr/>
          <p:nvPr>
            <p:extLst>
              <p:ext uri="{D42A27DB-BD31-4B8C-83A1-F6EECF244321}">
                <p14:modId xmlns:p14="http://schemas.microsoft.com/office/powerpoint/2010/main" xmlns="" val="221478504"/>
              </p:ext>
            </p:extLst>
          </p:nvPr>
        </p:nvGraphicFramePr>
        <p:xfrm>
          <a:off x="-1" y="1675955"/>
          <a:ext cx="8407401" cy="46482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1679120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Voters </a:t>
            </a:r>
            <a:r>
              <a:rPr lang="en-US" sz="2800" dirty="0"/>
              <a:t>believe increasing the use of </a:t>
            </a:r>
            <a:r>
              <a:rPr lang="en-US" sz="2800" dirty="0" smtClean="0"/>
              <a:t/>
            </a:r>
            <a:br>
              <a:rPr lang="en-US" sz="2800" dirty="0" smtClean="0"/>
            </a:br>
            <a:r>
              <a:rPr lang="en-US" sz="2800" dirty="0" smtClean="0"/>
              <a:t>renewable </a:t>
            </a:r>
            <a:r>
              <a:rPr lang="en-US" sz="2800" dirty="0"/>
              <a:t>energy and energy efficiency projects will create new jobs…. </a:t>
            </a:r>
          </a:p>
        </p:txBody>
      </p:sp>
      <p:sp>
        <p:nvSpPr>
          <p:cNvPr id="6" name="Text Placeholder 5"/>
          <p:cNvSpPr>
            <a:spLocks noGrp="1"/>
          </p:cNvSpPr>
          <p:nvPr>
            <p:ph type="body" sz="quarter" idx="10"/>
          </p:nvPr>
        </p:nvSpPr>
        <p:spPr/>
        <p:txBody>
          <a:bodyPr/>
          <a:lstStyle/>
          <a:p>
            <a:r>
              <a:rPr lang="en-US" dirty="0" smtClean="0"/>
              <a:t>Q10 &amp; Q12. Split Sample</a:t>
            </a:r>
            <a:endParaRPr lang="en-US" dirty="0"/>
          </a:p>
        </p:txBody>
      </p:sp>
      <p:sp>
        <p:nvSpPr>
          <p:cNvPr id="9" name="TextBox 8"/>
          <p:cNvSpPr txBox="1"/>
          <p:nvPr/>
        </p:nvSpPr>
        <p:spPr>
          <a:xfrm>
            <a:off x="1051560" y="1788450"/>
            <a:ext cx="3390900" cy="830997"/>
          </a:xfrm>
          <a:prstGeom prst="rect">
            <a:avLst/>
          </a:prstGeom>
          <a:solidFill>
            <a:schemeClr val="accent6">
              <a:lumMod val="60000"/>
              <a:lumOff val="40000"/>
            </a:schemeClr>
          </a:solidFill>
          <a:ln>
            <a:solidFill>
              <a:schemeClr val="accent6">
                <a:lumMod val="50000"/>
              </a:schemeClr>
            </a:solidFill>
          </a:ln>
          <a:effectLst>
            <a:outerShdw blurRad="50800" dist="38100" dir="5400000" algn="t" rotWithShape="0">
              <a:prstClr val="black">
                <a:alpha val="40000"/>
              </a:prstClr>
            </a:outerShdw>
          </a:effectLst>
        </p:spPr>
        <p:txBody>
          <a:bodyPr wrap="square" rtlCol="0">
            <a:spAutoFit/>
          </a:bodyPr>
          <a:lstStyle/>
          <a:p>
            <a:pPr algn="ctr"/>
            <a:r>
              <a:rPr lang="en-US" sz="1600" i="1" dirty="0" smtClean="0">
                <a:latin typeface="+mn-lt"/>
              </a:rPr>
              <a:t>Increasing </a:t>
            </a:r>
            <a:r>
              <a:rPr lang="en-US" sz="1600" i="1" dirty="0">
                <a:latin typeface="+mn-lt"/>
              </a:rPr>
              <a:t>the use of clean, renewable energy sources like wind and solar power…. </a:t>
            </a:r>
          </a:p>
        </p:txBody>
      </p:sp>
      <p:sp>
        <p:nvSpPr>
          <p:cNvPr id="12" name="TextBox 11"/>
          <p:cNvSpPr txBox="1"/>
          <p:nvPr/>
        </p:nvSpPr>
        <p:spPr>
          <a:xfrm>
            <a:off x="4920413" y="1665339"/>
            <a:ext cx="4005147" cy="1077218"/>
          </a:xfrm>
          <a:prstGeom prst="rect">
            <a:avLst/>
          </a:prstGeom>
          <a:solidFill>
            <a:schemeClr val="accent6">
              <a:lumMod val="60000"/>
              <a:lumOff val="40000"/>
            </a:schemeClr>
          </a:solidFill>
          <a:ln>
            <a:solidFill>
              <a:schemeClr val="accent6">
                <a:lumMod val="50000"/>
              </a:schemeClr>
            </a:solidFill>
          </a:ln>
          <a:effectLst>
            <a:outerShdw blurRad="50800" dist="38100" dir="5400000" algn="t" rotWithShape="0">
              <a:prstClr val="black">
                <a:alpha val="40000"/>
              </a:prstClr>
            </a:outerShdw>
          </a:effectLst>
        </p:spPr>
        <p:txBody>
          <a:bodyPr wrap="square" rtlCol="0">
            <a:spAutoFit/>
          </a:bodyPr>
          <a:lstStyle/>
          <a:p>
            <a:pPr algn="ctr"/>
            <a:r>
              <a:rPr lang="en-US" sz="1600" i="1" dirty="0">
                <a:latin typeface="+mn-lt"/>
              </a:rPr>
              <a:t>E</a:t>
            </a:r>
            <a:r>
              <a:rPr lang="en-US" sz="1600" i="1" dirty="0" smtClean="0">
                <a:latin typeface="+mn-lt"/>
              </a:rPr>
              <a:t>nergy </a:t>
            </a:r>
            <a:r>
              <a:rPr lang="en-US" sz="1600" i="1" dirty="0">
                <a:latin typeface="+mn-lt"/>
              </a:rPr>
              <a:t>efficiency projects like weatherizing and insulating buildings, and upgrading appliances and technology in homes and businesses …. </a:t>
            </a:r>
          </a:p>
        </p:txBody>
      </p:sp>
      <p:graphicFrame>
        <p:nvGraphicFramePr>
          <p:cNvPr id="14" name="Chart 13"/>
          <p:cNvGraphicFramePr/>
          <p:nvPr>
            <p:extLst>
              <p:ext uri="{D42A27DB-BD31-4B8C-83A1-F6EECF244321}">
                <p14:modId xmlns:p14="http://schemas.microsoft.com/office/powerpoint/2010/main" xmlns="" val="1973515625"/>
              </p:ext>
            </p:extLst>
          </p:nvPr>
        </p:nvGraphicFramePr>
        <p:xfrm>
          <a:off x="1766845" y="2933700"/>
          <a:ext cx="2719318" cy="3402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43278722"/>
              </p:ext>
            </p:extLst>
          </p:nvPr>
        </p:nvGraphicFramePr>
        <p:xfrm>
          <a:off x="80437" y="3192318"/>
          <a:ext cx="1752600" cy="2727942"/>
        </p:xfrm>
        <a:graphic>
          <a:graphicData uri="http://schemas.openxmlformats.org/drawingml/2006/table">
            <a:tbl>
              <a:tblPr>
                <a:tableStyleId>{073A0DAA-6AF3-43AB-8588-CEC1D06C72B9}</a:tableStyleId>
              </a:tblPr>
              <a:tblGrid>
                <a:gridCol w="1752600"/>
              </a:tblGrid>
              <a:tr h="579582">
                <a:tc>
                  <a:txBody>
                    <a:bodyPr/>
                    <a:lstStyle/>
                    <a:p>
                      <a:pPr algn="r" fontAlgn="ctr">
                        <a:lnSpc>
                          <a:spcPts val="1600"/>
                        </a:lnSpc>
                      </a:pPr>
                      <a:r>
                        <a:rPr lang="en-US" sz="1600" u="none" strike="noStrike" dirty="0">
                          <a:effectLst/>
                        </a:rPr>
                        <a:t>Will create new jobs in </a:t>
                      </a:r>
                      <a:r>
                        <a:rPr lang="en-US" sz="1600" u="none" strike="noStrike" dirty="0" smtClean="0">
                          <a:effectLst/>
                        </a:rPr>
                        <a:t>Ohio</a:t>
                      </a:r>
                      <a:endParaRPr lang="en-US" sz="1600" b="0" i="0" u="none" strike="noStrike" dirty="0">
                        <a:solidFill>
                          <a:srgbClr val="0070C0"/>
                        </a:solidFill>
                        <a:effectLst/>
                        <a:latin typeface="CG Times" panose="02020603050405020304" pitchFamily="18"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21811">
                <a:tc>
                  <a:txBody>
                    <a:bodyPr/>
                    <a:lstStyle/>
                    <a:p>
                      <a:pPr algn="r" fontAlgn="ctr">
                        <a:lnSpc>
                          <a:spcPts val="1600"/>
                        </a:lnSpc>
                      </a:pPr>
                      <a:r>
                        <a:rPr lang="en-US" sz="1600" u="none" strike="noStrike" dirty="0">
                          <a:effectLst/>
                        </a:rPr>
                        <a:t>Will not affect jobs in </a:t>
                      </a:r>
                      <a:r>
                        <a:rPr lang="en-US" sz="1600" u="none" strike="noStrike" dirty="0" smtClean="0">
                          <a:effectLst/>
                        </a:rPr>
                        <a:t>Ohio</a:t>
                      </a:r>
                      <a:endParaRPr lang="en-US" sz="1600" b="0" i="0" u="none" strike="noStrike" dirty="0">
                        <a:solidFill>
                          <a:srgbClr val="0070C0"/>
                        </a:solidFill>
                        <a:effectLst/>
                        <a:latin typeface="CG Times" panose="02020603050405020304" pitchFamily="18"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23900">
                <a:tc>
                  <a:txBody>
                    <a:bodyPr/>
                    <a:lstStyle/>
                    <a:p>
                      <a:pPr algn="r" fontAlgn="ctr">
                        <a:lnSpc>
                          <a:spcPts val="1600"/>
                        </a:lnSpc>
                      </a:pPr>
                      <a:r>
                        <a:rPr lang="en-US" sz="1600" u="none" strike="noStrike" dirty="0">
                          <a:effectLst/>
                        </a:rPr>
                        <a:t>Will cost jobs in </a:t>
                      </a:r>
                      <a:r>
                        <a:rPr lang="en-US" sz="1600" u="none" strike="noStrike" dirty="0" smtClean="0">
                          <a:effectLst/>
                        </a:rPr>
                        <a:t>Ohio</a:t>
                      </a:r>
                      <a:endParaRPr lang="en-US" sz="1600" b="0" i="0" u="none" strike="noStrike" dirty="0">
                        <a:solidFill>
                          <a:srgbClr val="0070C0"/>
                        </a:solidFill>
                        <a:effectLst/>
                        <a:latin typeface="CG Times" panose="02020603050405020304" pitchFamily="18"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02649">
                <a:tc>
                  <a:txBody>
                    <a:bodyPr/>
                    <a:lstStyle/>
                    <a:p>
                      <a:pPr algn="r" fontAlgn="ctr">
                        <a:lnSpc>
                          <a:spcPts val="1600"/>
                        </a:lnSpc>
                      </a:pPr>
                      <a:r>
                        <a:rPr lang="en-US" sz="1600" u="none" strike="noStrike" dirty="0">
                          <a:effectLst/>
                        </a:rPr>
                        <a:t>All/None/DK</a:t>
                      </a:r>
                      <a:endParaRPr lang="en-US" sz="1600" b="0" i="0" u="none" strike="noStrike" dirty="0">
                        <a:solidFill>
                          <a:srgbClr val="0070C0"/>
                        </a:solidFill>
                        <a:effectLst/>
                        <a:latin typeface="CG Times" panose="02020603050405020304" pitchFamily="18"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5" name="Chart 14"/>
          <p:cNvGraphicFramePr/>
          <p:nvPr>
            <p:extLst>
              <p:ext uri="{D42A27DB-BD31-4B8C-83A1-F6EECF244321}">
                <p14:modId xmlns:p14="http://schemas.microsoft.com/office/powerpoint/2010/main" xmlns="" val="1366137639"/>
              </p:ext>
            </p:extLst>
          </p:nvPr>
        </p:nvGraphicFramePr>
        <p:xfrm>
          <a:off x="5395321" y="2894371"/>
          <a:ext cx="2719318" cy="342525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8"/>
          <p:cNvSpPr txBox="1">
            <a:spLocks noChangeArrowheads="1"/>
          </p:cNvSpPr>
          <p:nvPr/>
        </p:nvSpPr>
        <p:spPr bwMode="auto">
          <a:xfrm>
            <a:off x="3906485" y="3071633"/>
            <a:ext cx="1473093" cy="1323439"/>
          </a:xfrm>
          <a:prstGeom prst="rect">
            <a:avLst/>
          </a:prstGeom>
          <a:noFill/>
          <a:ln w="9525">
            <a:noFill/>
            <a:miter lim="800000"/>
            <a:headEnd/>
            <a:tailEnd/>
          </a:ln>
        </p:spPr>
        <p:txBody>
          <a:bodyPr wrap="square">
            <a:spAutoFit/>
          </a:bodyPr>
          <a:lstStyle/>
          <a:p>
            <a:pPr algn="ctr">
              <a:spcBef>
                <a:spcPct val="50000"/>
              </a:spcBef>
            </a:pPr>
            <a:r>
              <a:rPr lang="en-US" sz="1600" b="1" dirty="0" smtClean="0">
                <a:solidFill>
                  <a:schemeClr val="accent1"/>
                </a:solidFill>
                <a:latin typeface="Arial"/>
              </a:rPr>
              <a:t>76%</a:t>
            </a:r>
            <a:r>
              <a:rPr lang="en-US" sz="1600" b="1" dirty="0">
                <a:solidFill>
                  <a:schemeClr val="accent1"/>
                </a:solidFill>
                <a:latin typeface="Arial"/>
              </a:rPr>
              <a:t/>
            </a:r>
            <a:br>
              <a:rPr lang="en-US" sz="1600" b="1" dirty="0">
                <a:solidFill>
                  <a:schemeClr val="accent1"/>
                </a:solidFill>
                <a:latin typeface="Arial"/>
              </a:rPr>
            </a:br>
            <a:r>
              <a:rPr lang="en-US" sz="1600" b="1" dirty="0">
                <a:solidFill>
                  <a:schemeClr val="accent1"/>
                </a:solidFill>
                <a:latin typeface="Arial"/>
              </a:rPr>
              <a:t>Believe It Either Does Not Affect/</a:t>
            </a:r>
            <a:br>
              <a:rPr lang="en-US" sz="1600" b="1" dirty="0">
                <a:solidFill>
                  <a:schemeClr val="accent1"/>
                </a:solidFill>
                <a:latin typeface="Arial"/>
              </a:rPr>
            </a:br>
            <a:r>
              <a:rPr lang="en-US" sz="1600" b="1" dirty="0">
                <a:solidFill>
                  <a:schemeClr val="accent1"/>
                </a:solidFill>
                <a:latin typeface="Arial"/>
              </a:rPr>
              <a:t>Creates Jobs</a:t>
            </a:r>
          </a:p>
        </p:txBody>
      </p:sp>
      <p:sp>
        <p:nvSpPr>
          <p:cNvPr id="11" name="AutoShape 4"/>
          <p:cNvSpPr>
            <a:spLocks/>
          </p:cNvSpPr>
          <p:nvPr/>
        </p:nvSpPr>
        <p:spPr bwMode="auto">
          <a:xfrm>
            <a:off x="3821815" y="3214603"/>
            <a:ext cx="216140" cy="1283720"/>
          </a:xfrm>
          <a:prstGeom prst="rightBrace">
            <a:avLst>
              <a:gd name="adj1" fmla="val 36676"/>
              <a:gd name="adj2" fmla="val 50000"/>
            </a:avLst>
          </a:prstGeom>
          <a:noFill/>
          <a:ln w="19050">
            <a:solidFill>
              <a:schemeClr val="accent1"/>
            </a:solidFill>
            <a:round/>
            <a:headEnd/>
            <a:tailEnd/>
          </a:ln>
          <a:effectLst/>
        </p:spPr>
        <p:txBody>
          <a:bodyPr wrap="none" anchor="ctr"/>
          <a:lstStyle/>
          <a:p>
            <a:endParaRPr lang="en-US" sz="2000" dirty="0">
              <a:solidFill>
                <a:srgbClr val="1356A5"/>
              </a:solidFill>
            </a:endParaRPr>
          </a:p>
        </p:txBody>
      </p:sp>
      <p:sp>
        <p:nvSpPr>
          <p:cNvPr id="13" name="Text Box 8"/>
          <p:cNvSpPr txBox="1">
            <a:spLocks noChangeArrowheads="1"/>
          </p:cNvSpPr>
          <p:nvPr/>
        </p:nvSpPr>
        <p:spPr bwMode="auto">
          <a:xfrm>
            <a:off x="7709718" y="3081836"/>
            <a:ext cx="1473093" cy="1323439"/>
          </a:xfrm>
          <a:prstGeom prst="rect">
            <a:avLst/>
          </a:prstGeom>
          <a:noFill/>
          <a:ln w="9525">
            <a:noFill/>
            <a:miter lim="800000"/>
            <a:headEnd/>
            <a:tailEnd/>
          </a:ln>
        </p:spPr>
        <p:txBody>
          <a:bodyPr wrap="square">
            <a:spAutoFit/>
          </a:bodyPr>
          <a:lstStyle/>
          <a:p>
            <a:pPr algn="ctr">
              <a:spcBef>
                <a:spcPct val="50000"/>
              </a:spcBef>
            </a:pPr>
            <a:r>
              <a:rPr lang="en-US" sz="1600" b="1" dirty="0" smtClean="0">
                <a:solidFill>
                  <a:schemeClr val="accent1"/>
                </a:solidFill>
                <a:latin typeface="Arial"/>
              </a:rPr>
              <a:t>80%</a:t>
            </a:r>
            <a:r>
              <a:rPr lang="en-US" sz="1600" b="1" dirty="0">
                <a:solidFill>
                  <a:schemeClr val="accent1"/>
                </a:solidFill>
                <a:latin typeface="Arial"/>
              </a:rPr>
              <a:t/>
            </a:r>
            <a:br>
              <a:rPr lang="en-US" sz="1600" b="1" dirty="0">
                <a:solidFill>
                  <a:schemeClr val="accent1"/>
                </a:solidFill>
                <a:latin typeface="Arial"/>
              </a:rPr>
            </a:br>
            <a:r>
              <a:rPr lang="en-US" sz="1600" b="1" dirty="0">
                <a:solidFill>
                  <a:schemeClr val="accent1"/>
                </a:solidFill>
                <a:latin typeface="Arial"/>
              </a:rPr>
              <a:t>Believe It Either Does Not Affect/</a:t>
            </a:r>
            <a:br>
              <a:rPr lang="en-US" sz="1600" b="1" dirty="0">
                <a:solidFill>
                  <a:schemeClr val="accent1"/>
                </a:solidFill>
                <a:latin typeface="Arial"/>
              </a:rPr>
            </a:br>
            <a:r>
              <a:rPr lang="en-US" sz="1600" b="1" dirty="0">
                <a:solidFill>
                  <a:schemeClr val="accent1"/>
                </a:solidFill>
                <a:latin typeface="Arial"/>
              </a:rPr>
              <a:t>Creates Jobs</a:t>
            </a:r>
          </a:p>
        </p:txBody>
      </p:sp>
      <p:sp>
        <p:nvSpPr>
          <p:cNvPr id="16" name="AutoShape 4"/>
          <p:cNvSpPr>
            <a:spLocks/>
          </p:cNvSpPr>
          <p:nvPr/>
        </p:nvSpPr>
        <p:spPr bwMode="auto">
          <a:xfrm>
            <a:off x="7610658" y="3224806"/>
            <a:ext cx="216140" cy="1283720"/>
          </a:xfrm>
          <a:prstGeom prst="rightBrace">
            <a:avLst>
              <a:gd name="adj1" fmla="val 36676"/>
              <a:gd name="adj2" fmla="val 50000"/>
            </a:avLst>
          </a:prstGeom>
          <a:noFill/>
          <a:ln w="19050">
            <a:solidFill>
              <a:schemeClr val="accent1"/>
            </a:solidFill>
            <a:round/>
            <a:headEnd/>
            <a:tailEnd/>
          </a:ln>
          <a:effectLst/>
        </p:spPr>
        <p:txBody>
          <a:bodyPr wrap="none" anchor="ctr"/>
          <a:lstStyle/>
          <a:p>
            <a:endParaRPr lang="en-US" sz="2000" dirty="0">
              <a:solidFill>
                <a:srgbClr val="1356A5"/>
              </a:solidFill>
            </a:endParaRPr>
          </a:p>
        </p:txBody>
      </p:sp>
    </p:spTree>
    <p:extLst>
      <p:ext uri="{BB962C8B-B14F-4D97-AF65-F5344CB8AC3E}">
        <p14:creationId xmlns:p14="http://schemas.microsoft.com/office/powerpoint/2010/main" xmlns="" val="226399184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a:t>
            </a:r>
            <a:r>
              <a:rPr lang="en-US" sz="2800" dirty="0"/>
              <a:t>and reduce energy costs.</a:t>
            </a:r>
          </a:p>
        </p:txBody>
      </p:sp>
      <p:sp>
        <p:nvSpPr>
          <p:cNvPr id="6" name="Text Placeholder 5"/>
          <p:cNvSpPr>
            <a:spLocks noGrp="1"/>
          </p:cNvSpPr>
          <p:nvPr>
            <p:ph type="body" sz="quarter" idx="10"/>
          </p:nvPr>
        </p:nvSpPr>
        <p:spPr/>
        <p:txBody>
          <a:bodyPr/>
          <a:lstStyle/>
          <a:p>
            <a:r>
              <a:rPr lang="en-US" dirty="0" smtClean="0"/>
              <a:t>Q11 &amp; Q13. Split Sample</a:t>
            </a:r>
            <a:endParaRPr lang="en-US" dirty="0"/>
          </a:p>
        </p:txBody>
      </p:sp>
      <p:sp>
        <p:nvSpPr>
          <p:cNvPr id="9" name="TextBox 8"/>
          <p:cNvSpPr txBox="1"/>
          <p:nvPr/>
        </p:nvSpPr>
        <p:spPr>
          <a:xfrm>
            <a:off x="944880" y="980220"/>
            <a:ext cx="3329940" cy="830997"/>
          </a:xfrm>
          <a:prstGeom prst="rect">
            <a:avLst/>
          </a:prstGeom>
          <a:solidFill>
            <a:schemeClr val="accent6">
              <a:lumMod val="60000"/>
              <a:lumOff val="40000"/>
            </a:schemeClr>
          </a:solidFill>
          <a:ln>
            <a:solidFill>
              <a:schemeClr val="accent6">
                <a:lumMod val="50000"/>
              </a:schemeClr>
            </a:solidFill>
          </a:ln>
          <a:effectLst>
            <a:outerShdw blurRad="50800" dist="38100" dir="5400000" algn="t" rotWithShape="0">
              <a:prstClr val="black">
                <a:alpha val="40000"/>
              </a:prstClr>
            </a:outerShdw>
          </a:effectLst>
        </p:spPr>
        <p:txBody>
          <a:bodyPr wrap="square" rtlCol="0">
            <a:spAutoFit/>
          </a:bodyPr>
          <a:lstStyle/>
          <a:p>
            <a:pPr algn="ctr"/>
            <a:r>
              <a:rPr lang="en-US" sz="1600" i="1" dirty="0" smtClean="0">
                <a:latin typeface="+mn-lt"/>
              </a:rPr>
              <a:t>Increasing </a:t>
            </a:r>
            <a:r>
              <a:rPr lang="en-US" sz="1600" i="1" dirty="0">
                <a:latin typeface="+mn-lt"/>
              </a:rPr>
              <a:t>the use of clean, renewable energy sources like wind and solar power…. </a:t>
            </a:r>
          </a:p>
        </p:txBody>
      </p:sp>
      <p:sp>
        <p:nvSpPr>
          <p:cNvPr id="12" name="TextBox 11"/>
          <p:cNvSpPr txBox="1"/>
          <p:nvPr/>
        </p:nvSpPr>
        <p:spPr>
          <a:xfrm>
            <a:off x="5031740" y="857110"/>
            <a:ext cx="3837940" cy="1077218"/>
          </a:xfrm>
          <a:prstGeom prst="rect">
            <a:avLst/>
          </a:prstGeom>
          <a:solidFill>
            <a:schemeClr val="accent6">
              <a:lumMod val="60000"/>
              <a:lumOff val="40000"/>
            </a:schemeClr>
          </a:solidFill>
          <a:ln>
            <a:solidFill>
              <a:schemeClr val="accent6">
                <a:lumMod val="50000"/>
              </a:schemeClr>
            </a:solidFill>
          </a:ln>
          <a:effectLst>
            <a:outerShdw blurRad="50800" dist="38100" dir="5400000" algn="t" rotWithShape="0">
              <a:prstClr val="black">
                <a:alpha val="40000"/>
              </a:prstClr>
            </a:outerShdw>
          </a:effectLst>
        </p:spPr>
        <p:txBody>
          <a:bodyPr wrap="square" rtlCol="0">
            <a:spAutoFit/>
          </a:bodyPr>
          <a:lstStyle/>
          <a:p>
            <a:pPr algn="ctr"/>
            <a:r>
              <a:rPr lang="en-US" sz="1600" i="1" dirty="0">
                <a:latin typeface="+mn-lt"/>
              </a:rPr>
              <a:t>E</a:t>
            </a:r>
            <a:r>
              <a:rPr lang="en-US" sz="1600" i="1" dirty="0" smtClean="0">
                <a:latin typeface="+mn-lt"/>
              </a:rPr>
              <a:t>nergy </a:t>
            </a:r>
            <a:r>
              <a:rPr lang="en-US" sz="1600" i="1" dirty="0">
                <a:latin typeface="+mn-lt"/>
              </a:rPr>
              <a:t>efficiency projects like weatherizing and insulating buildings, and upgrading appliances and technology in homes and businesses …. </a:t>
            </a:r>
          </a:p>
        </p:txBody>
      </p:sp>
      <p:graphicFrame>
        <p:nvGraphicFramePr>
          <p:cNvPr id="14" name="Chart 13"/>
          <p:cNvGraphicFramePr/>
          <p:nvPr>
            <p:extLst>
              <p:ext uri="{D42A27DB-BD31-4B8C-83A1-F6EECF244321}">
                <p14:modId xmlns:p14="http://schemas.microsoft.com/office/powerpoint/2010/main" xmlns="" val="1954474378"/>
              </p:ext>
            </p:extLst>
          </p:nvPr>
        </p:nvGraphicFramePr>
        <p:xfrm>
          <a:off x="1849643" y="2202113"/>
          <a:ext cx="2638537" cy="41190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892716784"/>
              </p:ext>
            </p:extLst>
          </p:nvPr>
        </p:nvGraphicFramePr>
        <p:xfrm>
          <a:off x="-7620" y="2613660"/>
          <a:ext cx="1958479" cy="3212650"/>
        </p:xfrm>
        <a:graphic>
          <a:graphicData uri="http://schemas.openxmlformats.org/drawingml/2006/table">
            <a:tbl>
              <a:tblPr>
                <a:tableStyleId>{073A0DAA-6AF3-43AB-8588-CEC1D06C72B9}</a:tableStyleId>
              </a:tblPr>
              <a:tblGrid>
                <a:gridCol w="1958479"/>
              </a:tblGrid>
              <a:tr h="0">
                <a:tc>
                  <a:txBody>
                    <a:bodyPr/>
                    <a:lstStyle/>
                    <a:p>
                      <a:pPr algn="r" fontAlgn="ctr"/>
                      <a:r>
                        <a:rPr lang="en-US" sz="1600" b="0" i="0" u="none" strike="noStrike" dirty="0">
                          <a:solidFill>
                            <a:schemeClr val="tx1"/>
                          </a:solidFill>
                          <a:effectLst/>
                          <a:latin typeface="+mn-lt"/>
                        </a:rPr>
                        <a:t>Will reduce energy costs in </a:t>
                      </a:r>
                      <a:r>
                        <a:rPr lang="en-US" sz="1600" b="0" i="0" u="none" strike="noStrike" dirty="0" smtClean="0">
                          <a:solidFill>
                            <a:schemeClr val="tx1"/>
                          </a:solidFill>
                          <a:effectLst/>
                          <a:latin typeface="+mn-lt"/>
                        </a:rPr>
                        <a:t>Ohio</a:t>
                      </a:r>
                      <a:endParaRPr lang="en-US" sz="1600" b="0" i="0" u="none" strike="noStrike" dirty="0">
                        <a:solidFill>
                          <a:schemeClr val="tx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906780">
                <a:tc>
                  <a:txBody>
                    <a:bodyPr/>
                    <a:lstStyle/>
                    <a:p>
                      <a:pPr algn="r" fontAlgn="ctr"/>
                      <a:r>
                        <a:rPr lang="en-US" sz="1600" b="0" i="0" u="none" strike="noStrike" dirty="0">
                          <a:solidFill>
                            <a:schemeClr val="tx1"/>
                          </a:solidFill>
                          <a:effectLst/>
                          <a:latin typeface="+mn-lt"/>
                        </a:rPr>
                        <a:t>Will not affect energy costs in </a:t>
                      </a:r>
                      <a:r>
                        <a:rPr lang="en-US" sz="1600" b="0" i="0" u="none" strike="noStrike" dirty="0" smtClean="0">
                          <a:solidFill>
                            <a:schemeClr val="tx1"/>
                          </a:solidFill>
                          <a:effectLst/>
                          <a:latin typeface="+mn-lt"/>
                        </a:rPr>
                        <a:t>Ohio</a:t>
                      </a:r>
                      <a:endParaRPr lang="en-US" sz="1600" b="0" i="0" u="none" strike="noStrike" dirty="0">
                        <a:solidFill>
                          <a:schemeClr val="tx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952500">
                <a:tc>
                  <a:txBody>
                    <a:bodyPr/>
                    <a:lstStyle/>
                    <a:p>
                      <a:pPr algn="r" fontAlgn="ctr"/>
                      <a:r>
                        <a:rPr lang="en-US" sz="1600" b="0" i="0" u="none" strike="noStrike" dirty="0">
                          <a:solidFill>
                            <a:schemeClr val="tx1"/>
                          </a:solidFill>
                          <a:effectLst/>
                          <a:latin typeface="+mn-lt"/>
                        </a:rPr>
                        <a:t>Will increase energy costs in </a:t>
                      </a:r>
                      <a:r>
                        <a:rPr lang="en-US" sz="1600" b="0" i="0" u="none" strike="noStrike" dirty="0" smtClean="0">
                          <a:solidFill>
                            <a:schemeClr val="tx1"/>
                          </a:solidFill>
                          <a:effectLst/>
                          <a:latin typeface="+mn-lt"/>
                        </a:rPr>
                        <a:t>Ohio</a:t>
                      </a:r>
                      <a:endParaRPr lang="en-US" sz="1600" b="0" i="0" u="none" strike="noStrike" dirty="0">
                        <a:solidFill>
                          <a:schemeClr val="tx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858070">
                <a:tc>
                  <a:txBody>
                    <a:bodyPr/>
                    <a:lstStyle/>
                    <a:p>
                      <a:pPr algn="r" fontAlgn="ctr"/>
                      <a:r>
                        <a:rPr lang="en-US" sz="1600" b="0" i="0" u="none" strike="noStrike" dirty="0">
                          <a:solidFill>
                            <a:schemeClr val="tx1"/>
                          </a:solidFill>
                          <a:effectLst/>
                          <a:latin typeface="+mn-lt"/>
                        </a:rPr>
                        <a:t>All/None/DK</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0" name="Chart 9"/>
          <p:cNvGraphicFramePr/>
          <p:nvPr>
            <p:extLst>
              <p:ext uri="{D42A27DB-BD31-4B8C-83A1-F6EECF244321}">
                <p14:modId xmlns:p14="http://schemas.microsoft.com/office/powerpoint/2010/main" xmlns="" val="4184531730"/>
              </p:ext>
            </p:extLst>
          </p:nvPr>
        </p:nvGraphicFramePr>
        <p:xfrm>
          <a:off x="5210060" y="2194493"/>
          <a:ext cx="2638537" cy="411904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Box 8"/>
          <p:cNvSpPr txBox="1">
            <a:spLocks noChangeArrowheads="1"/>
          </p:cNvSpPr>
          <p:nvPr/>
        </p:nvSpPr>
        <p:spPr bwMode="auto">
          <a:xfrm>
            <a:off x="3985235" y="2555283"/>
            <a:ext cx="1409725" cy="1569660"/>
          </a:xfrm>
          <a:prstGeom prst="rect">
            <a:avLst/>
          </a:prstGeom>
          <a:noFill/>
          <a:ln w="9525">
            <a:noFill/>
            <a:miter lim="800000"/>
            <a:headEnd/>
            <a:tailEnd/>
          </a:ln>
        </p:spPr>
        <p:txBody>
          <a:bodyPr wrap="square">
            <a:spAutoFit/>
          </a:bodyPr>
          <a:lstStyle/>
          <a:p>
            <a:pPr algn="ctr">
              <a:spcBef>
                <a:spcPct val="50000"/>
              </a:spcBef>
            </a:pPr>
            <a:r>
              <a:rPr lang="en-US" sz="1600" b="1" dirty="0" smtClean="0">
                <a:solidFill>
                  <a:schemeClr val="accent1"/>
                </a:solidFill>
                <a:latin typeface="Arial"/>
              </a:rPr>
              <a:t>72%</a:t>
            </a:r>
            <a:r>
              <a:rPr lang="en-US" sz="1600" b="1" dirty="0">
                <a:solidFill>
                  <a:schemeClr val="accent1"/>
                </a:solidFill>
                <a:latin typeface="Arial"/>
              </a:rPr>
              <a:t/>
            </a:r>
            <a:br>
              <a:rPr lang="en-US" sz="1600" b="1" dirty="0">
                <a:solidFill>
                  <a:schemeClr val="accent1"/>
                </a:solidFill>
                <a:latin typeface="Arial"/>
              </a:rPr>
            </a:br>
            <a:r>
              <a:rPr lang="en-US" sz="1600" b="1" dirty="0" smtClean="0">
                <a:solidFill>
                  <a:schemeClr val="accent1"/>
                </a:solidFill>
                <a:latin typeface="Arial"/>
              </a:rPr>
              <a:t>Believe It Either Does Not Affect/</a:t>
            </a:r>
            <a:br>
              <a:rPr lang="en-US" sz="1600" b="1" dirty="0" smtClean="0">
                <a:solidFill>
                  <a:schemeClr val="accent1"/>
                </a:solidFill>
                <a:latin typeface="Arial"/>
              </a:rPr>
            </a:br>
            <a:r>
              <a:rPr lang="en-US" sz="1600" b="1" dirty="0" smtClean="0">
                <a:solidFill>
                  <a:schemeClr val="accent1"/>
                </a:solidFill>
                <a:latin typeface="Arial"/>
              </a:rPr>
              <a:t>Reduces Costs</a:t>
            </a:r>
            <a:endParaRPr lang="en-US" sz="1600" b="1" dirty="0">
              <a:solidFill>
                <a:schemeClr val="accent1"/>
              </a:solidFill>
              <a:latin typeface="Arial"/>
            </a:endParaRPr>
          </a:p>
        </p:txBody>
      </p:sp>
      <p:sp>
        <p:nvSpPr>
          <p:cNvPr id="13" name="AutoShape 4"/>
          <p:cNvSpPr>
            <a:spLocks/>
          </p:cNvSpPr>
          <p:nvPr/>
        </p:nvSpPr>
        <p:spPr bwMode="auto">
          <a:xfrm>
            <a:off x="3863340" y="2545852"/>
            <a:ext cx="277075" cy="1607047"/>
          </a:xfrm>
          <a:prstGeom prst="rightBrace">
            <a:avLst>
              <a:gd name="adj1" fmla="val 36676"/>
              <a:gd name="adj2" fmla="val 50000"/>
            </a:avLst>
          </a:prstGeom>
          <a:noFill/>
          <a:ln w="19050">
            <a:solidFill>
              <a:schemeClr val="accent1"/>
            </a:solidFill>
            <a:round/>
            <a:headEnd/>
            <a:tailEnd/>
          </a:ln>
          <a:effectLst/>
        </p:spPr>
        <p:txBody>
          <a:bodyPr wrap="none" anchor="ctr"/>
          <a:lstStyle/>
          <a:p>
            <a:endParaRPr lang="en-US" sz="2000" dirty="0">
              <a:solidFill>
                <a:srgbClr val="1356A5"/>
              </a:solidFill>
            </a:endParaRPr>
          </a:p>
        </p:txBody>
      </p:sp>
      <p:sp>
        <p:nvSpPr>
          <p:cNvPr id="15" name="Text Box 8"/>
          <p:cNvSpPr txBox="1">
            <a:spLocks noChangeArrowheads="1"/>
          </p:cNvSpPr>
          <p:nvPr/>
        </p:nvSpPr>
        <p:spPr bwMode="auto">
          <a:xfrm>
            <a:off x="7801161" y="2562903"/>
            <a:ext cx="1409725" cy="1569660"/>
          </a:xfrm>
          <a:prstGeom prst="rect">
            <a:avLst/>
          </a:prstGeom>
          <a:noFill/>
          <a:ln w="9525">
            <a:noFill/>
            <a:miter lim="800000"/>
            <a:headEnd/>
            <a:tailEnd/>
          </a:ln>
        </p:spPr>
        <p:txBody>
          <a:bodyPr wrap="square">
            <a:spAutoFit/>
          </a:bodyPr>
          <a:lstStyle/>
          <a:p>
            <a:pPr algn="ctr">
              <a:spcBef>
                <a:spcPct val="50000"/>
              </a:spcBef>
            </a:pPr>
            <a:r>
              <a:rPr lang="en-US" sz="1600" b="1" dirty="0" smtClean="0">
                <a:solidFill>
                  <a:schemeClr val="accent1"/>
                </a:solidFill>
                <a:latin typeface="Arial"/>
              </a:rPr>
              <a:t>80%</a:t>
            </a:r>
            <a:r>
              <a:rPr lang="en-US" sz="1600" b="1" dirty="0">
                <a:solidFill>
                  <a:schemeClr val="accent1"/>
                </a:solidFill>
                <a:latin typeface="Arial"/>
              </a:rPr>
              <a:t/>
            </a:r>
            <a:br>
              <a:rPr lang="en-US" sz="1600" b="1" dirty="0">
                <a:solidFill>
                  <a:schemeClr val="accent1"/>
                </a:solidFill>
                <a:latin typeface="Arial"/>
              </a:rPr>
            </a:br>
            <a:r>
              <a:rPr lang="en-US" sz="1600" b="1" dirty="0" smtClean="0">
                <a:solidFill>
                  <a:schemeClr val="accent1"/>
                </a:solidFill>
                <a:latin typeface="Arial"/>
              </a:rPr>
              <a:t>Believe It Either Does Not Affect/</a:t>
            </a:r>
            <a:br>
              <a:rPr lang="en-US" sz="1600" b="1" dirty="0" smtClean="0">
                <a:solidFill>
                  <a:schemeClr val="accent1"/>
                </a:solidFill>
                <a:latin typeface="Arial"/>
              </a:rPr>
            </a:br>
            <a:r>
              <a:rPr lang="en-US" sz="1600" b="1" dirty="0" smtClean="0">
                <a:solidFill>
                  <a:schemeClr val="accent1"/>
                </a:solidFill>
                <a:latin typeface="Arial"/>
              </a:rPr>
              <a:t>Reduces Costs</a:t>
            </a:r>
            <a:endParaRPr lang="en-US" sz="1600" b="1" dirty="0">
              <a:solidFill>
                <a:schemeClr val="accent1"/>
              </a:solidFill>
              <a:latin typeface="Arial"/>
            </a:endParaRPr>
          </a:p>
        </p:txBody>
      </p:sp>
      <p:sp>
        <p:nvSpPr>
          <p:cNvPr id="16" name="AutoShape 4"/>
          <p:cNvSpPr>
            <a:spLocks/>
          </p:cNvSpPr>
          <p:nvPr/>
        </p:nvSpPr>
        <p:spPr bwMode="auto">
          <a:xfrm>
            <a:off x="7647092" y="2545852"/>
            <a:ext cx="277075" cy="1607047"/>
          </a:xfrm>
          <a:prstGeom prst="rightBrace">
            <a:avLst>
              <a:gd name="adj1" fmla="val 36676"/>
              <a:gd name="adj2" fmla="val 50000"/>
            </a:avLst>
          </a:prstGeom>
          <a:noFill/>
          <a:ln w="19050">
            <a:solidFill>
              <a:schemeClr val="accent1"/>
            </a:solidFill>
            <a:round/>
            <a:headEnd/>
            <a:tailEnd/>
          </a:ln>
          <a:effectLst/>
        </p:spPr>
        <p:txBody>
          <a:bodyPr wrap="none" anchor="ctr"/>
          <a:lstStyle/>
          <a:p>
            <a:endParaRPr lang="en-US" sz="2000" dirty="0">
              <a:solidFill>
                <a:srgbClr val="1356A5"/>
              </a:solidFill>
            </a:endParaRPr>
          </a:p>
        </p:txBody>
      </p:sp>
    </p:spTree>
    <p:extLst>
      <p:ext uri="{BB962C8B-B14F-4D97-AF65-F5344CB8AC3E}">
        <p14:creationId xmlns:p14="http://schemas.microsoft.com/office/powerpoint/2010/main" xmlns="" val="219265008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latin typeface="Tahoma" pitchFamily="34" charset="0"/>
                <a:ea typeface="Tahoma" pitchFamily="34" charset="0"/>
                <a:cs typeface="Tahoma" pitchFamily="34" charset="0"/>
              </a:rPr>
              <a:t>Bipartisan Research Team</a:t>
            </a:r>
          </a:p>
        </p:txBody>
      </p:sp>
      <p:sp>
        <p:nvSpPr>
          <p:cNvPr id="16388" name="Rectangle 4"/>
          <p:cNvSpPr>
            <a:spLocks noChangeArrowheads="1"/>
          </p:cNvSpPr>
          <p:nvPr/>
        </p:nvSpPr>
        <p:spPr bwMode="auto">
          <a:xfrm>
            <a:off x="1737236" y="995509"/>
            <a:ext cx="7081328" cy="1708160"/>
          </a:xfrm>
          <a:prstGeom prst="rect">
            <a:avLst/>
          </a:prstGeom>
          <a:ln/>
          <a:effectLst>
            <a:outerShdw blurRad="50800" dist="38100" dir="18900000" algn="bl" rotWithShape="0">
              <a:prstClr val="black">
                <a:alpha val="40000"/>
              </a:prstClr>
            </a:outerShdw>
          </a:effectLst>
          <a:extLst/>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1500" b="1" u="sng" dirty="0">
                <a:solidFill>
                  <a:schemeClr val="accent1"/>
                </a:solidFill>
                <a:ea typeface="Tahoma" pitchFamily="34" charset="0"/>
                <a:cs typeface="Tahoma" pitchFamily="34" charset="0"/>
              </a:rPr>
              <a:t>Fairbank, Maslin, Maullin, Metz &amp; Associates</a:t>
            </a:r>
            <a:r>
              <a:rPr lang="en-US" sz="1500" b="1" dirty="0">
                <a:solidFill>
                  <a:schemeClr val="accent1"/>
                </a:solidFill>
                <a:ea typeface="Tahoma" pitchFamily="34" charset="0"/>
                <a:cs typeface="Tahoma" pitchFamily="34" charset="0"/>
              </a:rPr>
              <a:t> </a:t>
            </a:r>
            <a:r>
              <a:rPr lang="en-US" sz="1500" dirty="0">
                <a:solidFill>
                  <a:schemeClr val="tx1"/>
                </a:solidFill>
                <a:ea typeface="Tahoma" pitchFamily="34" charset="0"/>
                <a:cs typeface="Tahoma" pitchFamily="34" charset="0"/>
              </a:rPr>
              <a:t>(</a:t>
            </a:r>
            <a:r>
              <a:rPr lang="en-US" sz="1500" dirty="0" smtClean="0">
                <a:solidFill>
                  <a:schemeClr val="tx1"/>
                </a:solidFill>
                <a:ea typeface="Tahoma" pitchFamily="34" charset="0"/>
                <a:cs typeface="Tahoma" pitchFamily="34" charset="0"/>
              </a:rPr>
              <a:t>FM3) – a national Democratic opinion research firm with offices in Oakland, Los Angeles and Madison, Wisconsin – has specialized in public policy oriented opinion research since 1981. The firm has assisted hundreds of political campaigns at every level of the ballot – from President to City Council – with opinion research and strategic guidance. FM3 also provides research and strategic consulting to public agencies, businesses and public interest organizations nationwide. </a:t>
            </a:r>
          </a:p>
        </p:txBody>
      </p:sp>
      <p:sp>
        <p:nvSpPr>
          <p:cNvPr id="16389" name="Rectangle 7"/>
          <p:cNvSpPr>
            <a:spLocks noChangeArrowheads="1"/>
          </p:cNvSpPr>
          <p:nvPr/>
        </p:nvSpPr>
        <p:spPr bwMode="auto">
          <a:xfrm>
            <a:off x="1778180" y="3108962"/>
            <a:ext cx="7040384" cy="1938992"/>
          </a:xfrm>
          <a:prstGeom prst="rect">
            <a:avLst/>
          </a:prstGeom>
          <a:ln/>
          <a:effectLst>
            <a:outerShdw blurRad="50800" dist="38100" dir="18900000" algn="bl" rotWithShape="0">
              <a:prstClr val="black">
                <a:alpha val="40000"/>
              </a:prstClr>
            </a:outerShdw>
          </a:effectLst>
          <a:extLst/>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1500" b="1" u="sng" dirty="0">
                <a:solidFill>
                  <a:schemeClr val="accent4"/>
                </a:solidFill>
                <a:ea typeface="Tahoma" pitchFamily="34" charset="0"/>
                <a:cs typeface="Tahoma" pitchFamily="34" charset="0"/>
              </a:rPr>
              <a:t>Public Opinion Strategies</a:t>
            </a:r>
            <a:r>
              <a:rPr lang="en-US" sz="1500" b="1" dirty="0">
                <a:solidFill>
                  <a:schemeClr val="accent4"/>
                </a:solidFill>
                <a:ea typeface="Tahoma" pitchFamily="34" charset="0"/>
                <a:cs typeface="Tahoma" pitchFamily="34" charset="0"/>
              </a:rPr>
              <a:t> </a:t>
            </a:r>
            <a:r>
              <a:rPr lang="en-US" sz="1500" dirty="0" smtClean="0">
                <a:solidFill>
                  <a:srgbClr val="000000"/>
                </a:solidFill>
                <a:ea typeface="Tahoma" pitchFamily="34" charset="0"/>
                <a:cs typeface="Tahoma" pitchFamily="34" charset="0"/>
              </a:rPr>
              <a:t>is the largest Republican polling firm in the country. Since the firm’s founding in 1991, they have completed more than 10,000 research projects, interviewing more than five million Americans across the United States. Media outlets such as </a:t>
            </a:r>
            <a:r>
              <a:rPr lang="en-US" sz="1500" i="1" dirty="0" smtClean="0">
                <a:solidFill>
                  <a:srgbClr val="000000"/>
                </a:solidFill>
                <a:ea typeface="Tahoma" pitchFamily="34" charset="0"/>
                <a:cs typeface="Tahoma" pitchFamily="34" charset="0"/>
              </a:rPr>
              <a:t>The Wall Street Journal</a:t>
            </a:r>
            <a:r>
              <a:rPr lang="en-US" sz="1500" dirty="0" smtClean="0">
                <a:solidFill>
                  <a:srgbClr val="000000"/>
                </a:solidFill>
                <a:ea typeface="Tahoma" pitchFamily="34" charset="0"/>
                <a:cs typeface="Tahoma" pitchFamily="34" charset="0"/>
              </a:rPr>
              <a:t>, NBC News, CNBC, and National Public Radio rely on Public Opinion Strategies to conduct their polling. The firm conducts polling on behalf of hundreds of political campaigns, as well as trade associations, not-for-profit organizations, government entities and industry coalitions throughout the nation. </a:t>
            </a:r>
          </a:p>
        </p:txBody>
      </p:sp>
      <p:sp>
        <p:nvSpPr>
          <p:cNvPr id="16390" name="Rectangle 8"/>
          <p:cNvSpPr>
            <a:spLocks noChangeArrowheads="1"/>
          </p:cNvSpPr>
          <p:nvPr/>
        </p:nvSpPr>
        <p:spPr bwMode="auto">
          <a:xfrm>
            <a:off x="325438" y="5350044"/>
            <a:ext cx="8493125" cy="1015663"/>
          </a:xfrm>
          <a:prstGeom prst="rect">
            <a:avLst/>
          </a:prstGeom>
          <a:ln/>
          <a:effectLst>
            <a:outerShdw blurRad="50800" dist="38100" dir="18900000" algn="bl" rotWithShape="0">
              <a:prstClr val="black">
                <a:alpha val="40000"/>
              </a:prstClr>
            </a:outerShdw>
          </a:effectLst>
          <a:extLst/>
        </p:spPr>
        <p:style>
          <a:lnRef idx="1">
            <a:schemeClr val="accent6"/>
          </a:lnRef>
          <a:fillRef idx="2">
            <a:schemeClr val="accent6"/>
          </a:fillRef>
          <a:effectRef idx="1">
            <a:schemeClr val="accent6"/>
          </a:effectRef>
          <a:fontRef idx="minor">
            <a:schemeClr val="dk1"/>
          </a:fontRef>
        </p:style>
        <p:txBody>
          <a:bodyPr>
            <a:spAutoFit/>
          </a:bodyPr>
          <a:lstStyle/>
          <a:p>
            <a:pPr algn="just"/>
            <a:r>
              <a:rPr lang="en-US" sz="1500" dirty="0" smtClean="0">
                <a:solidFill>
                  <a:srgbClr val="000000"/>
                </a:solidFill>
                <a:latin typeface="+mn-lt"/>
                <a:ea typeface="Tahoma" pitchFamily="34" charset="0"/>
                <a:cs typeface="Tahoma" pitchFamily="34" charset="0"/>
              </a:rPr>
              <a:t>As a bipartisan team, FM3 and Public Opinion Strategies have researched a wide range of issues for nearly a decade, in particular on conservation-related initiatives and policies. Together, the two firms have jointly conducted research on behalf of political campaigns, businesses, not-for-profit organizations and public agencies in 42 states and nationally. </a:t>
            </a:r>
          </a:p>
        </p:txBody>
      </p:sp>
      <p:sp>
        <p:nvSpPr>
          <p:cNvPr id="16391" name="TextBox 9"/>
          <p:cNvSpPr txBox="1">
            <a:spLocks noChangeArrowheads="1"/>
          </p:cNvSpPr>
          <p:nvPr/>
        </p:nvSpPr>
        <p:spPr bwMode="auto">
          <a:xfrm>
            <a:off x="252827" y="2700699"/>
            <a:ext cx="150223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algn="ctr" eaLnBrk="0" fontAlgn="base" hangingPunct="0">
              <a:spcBef>
                <a:spcPct val="50000"/>
              </a:spcBef>
              <a:spcAft>
                <a:spcPct val="0"/>
              </a:spcAft>
              <a:defRPr sz="1600" b="1">
                <a:solidFill>
                  <a:schemeClr val="tx1"/>
                </a:solidFill>
                <a:latin typeface="Arial" charset="0"/>
              </a:defRPr>
            </a:lvl6pPr>
            <a:lvl7pPr marL="2971800" indent="-228600" algn="ctr" eaLnBrk="0" fontAlgn="base" hangingPunct="0">
              <a:spcBef>
                <a:spcPct val="50000"/>
              </a:spcBef>
              <a:spcAft>
                <a:spcPct val="0"/>
              </a:spcAft>
              <a:defRPr sz="1600" b="1">
                <a:solidFill>
                  <a:schemeClr val="tx1"/>
                </a:solidFill>
                <a:latin typeface="Arial" charset="0"/>
              </a:defRPr>
            </a:lvl7pPr>
            <a:lvl8pPr marL="3429000" indent="-228600" algn="ctr" eaLnBrk="0" fontAlgn="base" hangingPunct="0">
              <a:spcBef>
                <a:spcPct val="50000"/>
              </a:spcBef>
              <a:spcAft>
                <a:spcPct val="0"/>
              </a:spcAft>
              <a:defRPr sz="1600" b="1">
                <a:solidFill>
                  <a:schemeClr val="tx1"/>
                </a:solidFill>
                <a:latin typeface="Arial" charset="0"/>
              </a:defRPr>
            </a:lvl8pPr>
            <a:lvl9pPr marL="3886200" indent="-228600" algn="ctr" eaLnBrk="0" fontAlgn="base" hangingPunct="0">
              <a:spcBef>
                <a:spcPct val="50000"/>
              </a:spcBef>
              <a:spcAft>
                <a:spcPct val="0"/>
              </a:spcAft>
              <a:defRPr sz="1600" b="1">
                <a:solidFill>
                  <a:schemeClr val="tx1"/>
                </a:solidFill>
                <a:latin typeface="Arial" charset="0"/>
              </a:defRPr>
            </a:lvl9pPr>
          </a:lstStyle>
          <a:p>
            <a:pPr algn="ctr" eaLnBrk="1" hangingPunct="1"/>
            <a:r>
              <a:rPr lang="en-US" sz="1200" i="1" dirty="0" smtClean="0">
                <a:solidFill>
                  <a:srgbClr val="000000"/>
                </a:solidFill>
              </a:rPr>
              <a:t>Dave Metz – FM3</a:t>
            </a:r>
          </a:p>
        </p:txBody>
      </p:sp>
      <p:sp>
        <p:nvSpPr>
          <p:cNvPr id="16392" name="TextBox 10"/>
          <p:cNvSpPr txBox="1">
            <a:spLocks noChangeArrowheads="1"/>
          </p:cNvSpPr>
          <p:nvPr/>
        </p:nvSpPr>
        <p:spPr bwMode="auto">
          <a:xfrm>
            <a:off x="115889" y="4892543"/>
            <a:ext cx="173196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algn="ctr" eaLnBrk="0" fontAlgn="base" hangingPunct="0">
              <a:spcBef>
                <a:spcPct val="50000"/>
              </a:spcBef>
              <a:spcAft>
                <a:spcPct val="0"/>
              </a:spcAft>
              <a:defRPr sz="1600" b="1">
                <a:solidFill>
                  <a:schemeClr val="tx1"/>
                </a:solidFill>
                <a:latin typeface="Arial" charset="0"/>
              </a:defRPr>
            </a:lvl6pPr>
            <a:lvl7pPr marL="2971800" indent="-228600" algn="ctr" eaLnBrk="0" fontAlgn="base" hangingPunct="0">
              <a:spcBef>
                <a:spcPct val="50000"/>
              </a:spcBef>
              <a:spcAft>
                <a:spcPct val="0"/>
              </a:spcAft>
              <a:defRPr sz="1600" b="1">
                <a:solidFill>
                  <a:schemeClr val="tx1"/>
                </a:solidFill>
                <a:latin typeface="Arial" charset="0"/>
              </a:defRPr>
            </a:lvl7pPr>
            <a:lvl8pPr marL="3429000" indent="-228600" algn="ctr" eaLnBrk="0" fontAlgn="base" hangingPunct="0">
              <a:spcBef>
                <a:spcPct val="50000"/>
              </a:spcBef>
              <a:spcAft>
                <a:spcPct val="0"/>
              </a:spcAft>
              <a:defRPr sz="1600" b="1">
                <a:solidFill>
                  <a:schemeClr val="tx1"/>
                </a:solidFill>
                <a:latin typeface="Arial" charset="0"/>
              </a:defRPr>
            </a:lvl8pPr>
            <a:lvl9pPr marL="3886200" indent="-228600" algn="ctr" eaLnBrk="0" fontAlgn="base" hangingPunct="0">
              <a:spcBef>
                <a:spcPct val="50000"/>
              </a:spcBef>
              <a:spcAft>
                <a:spcPct val="0"/>
              </a:spcAft>
              <a:defRPr sz="1600" b="1">
                <a:solidFill>
                  <a:schemeClr val="tx1"/>
                </a:solidFill>
                <a:latin typeface="Arial" charset="0"/>
              </a:defRPr>
            </a:lvl9pPr>
          </a:lstStyle>
          <a:p>
            <a:pPr algn="ctr" eaLnBrk="1" hangingPunct="1"/>
            <a:r>
              <a:rPr lang="en-US" sz="1200" i="1" dirty="0" smtClean="0">
                <a:solidFill>
                  <a:srgbClr val="000000"/>
                </a:solidFill>
              </a:rPr>
              <a:t>Lori </a:t>
            </a:r>
            <a:r>
              <a:rPr lang="en-US" sz="1200" i="1" dirty="0" err="1" smtClean="0">
                <a:solidFill>
                  <a:srgbClr val="000000"/>
                </a:solidFill>
              </a:rPr>
              <a:t>Weigel</a:t>
            </a:r>
            <a:r>
              <a:rPr lang="en-US" sz="1200" i="1" dirty="0" smtClean="0">
                <a:solidFill>
                  <a:srgbClr val="000000"/>
                </a:solidFill>
              </a:rPr>
              <a:t> – POS </a:t>
            </a:r>
          </a:p>
        </p:txBody>
      </p:sp>
      <p:pic>
        <p:nvPicPr>
          <p:cNvPr id="16393" name="Picture 2" descr="Lori Gudermuth Weigel"/>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colorTemperature colorTemp="8800"/>
                    </a14:imgEffect>
                  </a14:imgLayer>
                </a14:imgProps>
              </a:ext>
              <a:ext uri="{28A0092B-C50C-407E-A947-70E740481C1C}">
                <a14:useLocalDpi xmlns:a14="http://schemas.microsoft.com/office/drawing/2010/main" xmlns="" val="0"/>
              </a:ext>
            </a:extLst>
          </a:blip>
          <a:srcRect l="5885" r="12239"/>
          <a:stretch>
            <a:fillRect/>
          </a:stretch>
        </p:blipFill>
        <p:spPr bwMode="auto">
          <a:xfrm>
            <a:off x="417514" y="3260593"/>
            <a:ext cx="1247775" cy="1524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p:cNvPicPr>
            <a:picLocks noChangeAspect="1"/>
          </p:cNvPicPr>
          <p:nvPr/>
        </p:nvPicPr>
        <p:blipFill>
          <a:blip r:embed="rId4" cstate="print">
            <a:extLst>
              <a:ext uri="{BEBA8EAE-BF5A-486C-A8C5-ECC9F3942E4B}">
                <a14:imgProps xmlns:a14="http://schemas.microsoft.com/office/drawing/2010/main" xmlns="">
                  <a14:imgLayer r:embed="rId5">
                    <a14:imgEffect>
                      <a14:sharpenSoften amount="25000"/>
                    </a14:imgEffect>
                    <a14:imgEffect>
                      <a14:colorTemperature colorTemp="7200"/>
                    </a14:imgEffect>
                  </a14:imgLayer>
                </a14:imgProps>
              </a:ext>
              <a:ext uri="{28A0092B-C50C-407E-A947-70E740481C1C}">
                <a14:useLocalDpi xmlns:a14="http://schemas.microsoft.com/office/drawing/2010/main" xmlns="" val="0"/>
              </a:ext>
            </a:extLst>
          </a:blip>
          <a:stretch>
            <a:fillRect/>
          </a:stretch>
        </p:blipFill>
        <p:spPr>
          <a:xfrm>
            <a:off x="473420" y="1024541"/>
            <a:ext cx="1133719" cy="159118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xmlns="" val="104974537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t>
            </a:r>
            <a:r>
              <a:rPr lang="en-US" dirty="0"/>
              <a:t>Proposals</a:t>
            </a:r>
          </a:p>
        </p:txBody>
      </p:sp>
    </p:spTree>
    <p:extLst>
      <p:ext uri="{BB962C8B-B14F-4D97-AF65-F5344CB8AC3E}">
        <p14:creationId xmlns:p14="http://schemas.microsoft.com/office/powerpoint/2010/main" xmlns="" val="984548487"/>
      </p:ext>
    </p:extLst>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smtClean="0"/>
              <a:t>16a. </a:t>
            </a:r>
            <a:r>
              <a:rPr lang="en-US" dirty="0"/>
              <a:t>I would like to read you some ideas related to energy that might be proposed by people </a:t>
            </a:r>
            <a:r>
              <a:rPr lang="en-US" dirty="0" smtClean="0"/>
              <a:t>in Ohio.  Please </a:t>
            </a:r>
            <a:r>
              <a:rPr lang="en-US" dirty="0"/>
              <a:t>tell me whether it sounds like something you would support or oppose. Not Part of Split Sample</a:t>
            </a:r>
          </a:p>
        </p:txBody>
      </p:sp>
      <p:graphicFrame>
        <p:nvGraphicFramePr>
          <p:cNvPr id="7" name="Chart 6"/>
          <p:cNvGraphicFramePr/>
          <p:nvPr>
            <p:extLst>
              <p:ext uri="{D42A27DB-BD31-4B8C-83A1-F6EECF244321}">
                <p14:modId xmlns:p14="http://schemas.microsoft.com/office/powerpoint/2010/main" xmlns="" val="4057550459"/>
              </p:ext>
            </p:extLst>
          </p:nvPr>
        </p:nvGraphicFramePr>
        <p:xfrm>
          <a:off x="270122" y="1964260"/>
          <a:ext cx="8642385" cy="409283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8"/>
          <p:cNvSpPr txBox="1">
            <a:spLocks noChangeArrowheads="1"/>
          </p:cNvSpPr>
          <p:nvPr/>
        </p:nvSpPr>
        <p:spPr bwMode="auto">
          <a:xfrm>
            <a:off x="6858170" y="2306171"/>
            <a:ext cx="1339282" cy="1015663"/>
          </a:xfrm>
          <a:prstGeom prst="rect">
            <a:avLst/>
          </a:prstGeom>
          <a:noFill/>
          <a:ln w="9525">
            <a:noFill/>
            <a:miter lim="800000"/>
            <a:headEnd/>
            <a:tailEnd/>
          </a:ln>
        </p:spPr>
        <p:txBody>
          <a:bodyPr wrap="square">
            <a:spAutoFit/>
          </a:bodyPr>
          <a:lstStyle/>
          <a:p>
            <a:pPr algn="ctr">
              <a:spcBef>
                <a:spcPct val="50000"/>
              </a:spcBef>
            </a:pPr>
            <a:r>
              <a:rPr lang="en-US" sz="2000" b="1" dirty="0" smtClean="0">
                <a:solidFill>
                  <a:schemeClr val="accent1"/>
                </a:solidFill>
                <a:latin typeface="Arial"/>
              </a:rPr>
              <a:t>Total Support</a:t>
            </a:r>
            <a:br>
              <a:rPr lang="en-US" sz="2000" b="1" dirty="0" smtClean="0">
                <a:solidFill>
                  <a:schemeClr val="accent1"/>
                </a:solidFill>
                <a:latin typeface="Arial"/>
              </a:rPr>
            </a:br>
            <a:r>
              <a:rPr lang="en-US" sz="2000" b="1" dirty="0" smtClean="0">
                <a:solidFill>
                  <a:schemeClr val="accent1"/>
                </a:solidFill>
                <a:latin typeface="Arial"/>
              </a:rPr>
              <a:t>72%</a:t>
            </a:r>
            <a:endParaRPr lang="en-US" sz="2000" b="1" dirty="0">
              <a:solidFill>
                <a:schemeClr val="accent1"/>
              </a:solidFill>
              <a:latin typeface="Arial"/>
            </a:endParaRPr>
          </a:p>
        </p:txBody>
      </p:sp>
      <p:sp>
        <p:nvSpPr>
          <p:cNvPr id="9" name="AutoShape 4"/>
          <p:cNvSpPr>
            <a:spLocks/>
          </p:cNvSpPr>
          <p:nvPr/>
        </p:nvSpPr>
        <p:spPr bwMode="auto">
          <a:xfrm>
            <a:off x="6788313" y="2354191"/>
            <a:ext cx="204566" cy="919622"/>
          </a:xfrm>
          <a:prstGeom prst="rightBrace">
            <a:avLst>
              <a:gd name="adj1" fmla="val 36676"/>
              <a:gd name="adj2" fmla="val 50000"/>
            </a:avLst>
          </a:prstGeom>
          <a:noFill/>
          <a:ln w="19050">
            <a:solidFill>
              <a:schemeClr val="accent1"/>
            </a:solidFill>
            <a:round/>
            <a:headEnd/>
            <a:tailEnd/>
          </a:ln>
          <a:effectLst/>
        </p:spPr>
        <p:txBody>
          <a:bodyPr wrap="none" anchor="ctr"/>
          <a:lstStyle/>
          <a:p>
            <a:endParaRPr lang="en-US" sz="2000" dirty="0">
              <a:solidFill>
                <a:srgbClr val="1356A5"/>
              </a:solidFill>
            </a:endParaRPr>
          </a:p>
        </p:txBody>
      </p:sp>
      <p:sp>
        <p:nvSpPr>
          <p:cNvPr id="10" name="Text Box 8"/>
          <p:cNvSpPr txBox="1">
            <a:spLocks noChangeArrowheads="1"/>
          </p:cNvSpPr>
          <p:nvPr/>
        </p:nvSpPr>
        <p:spPr bwMode="auto">
          <a:xfrm>
            <a:off x="4758274" y="3764650"/>
            <a:ext cx="1163122" cy="1015663"/>
          </a:xfrm>
          <a:prstGeom prst="rect">
            <a:avLst/>
          </a:prstGeom>
          <a:noFill/>
          <a:ln w="9525">
            <a:noFill/>
            <a:miter lim="800000"/>
            <a:headEnd/>
            <a:tailEnd/>
          </a:ln>
        </p:spPr>
        <p:txBody>
          <a:bodyPr wrap="square">
            <a:spAutoFit/>
          </a:bodyPr>
          <a:lstStyle/>
          <a:p>
            <a:pPr algn="ctr">
              <a:spcBef>
                <a:spcPct val="50000"/>
              </a:spcBef>
            </a:pPr>
            <a:r>
              <a:rPr lang="en-US" sz="2000" b="1" dirty="0" smtClean="0">
                <a:solidFill>
                  <a:schemeClr val="accent4"/>
                </a:solidFill>
                <a:latin typeface="Arial"/>
              </a:rPr>
              <a:t>Total Oppose</a:t>
            </a:r>
            <a:br>
              <a:rPr lang="en-US" sz="2000" b="1" dirty="0" smtClean="0">
                <a:solidFill>
                  <a:schemeClr val="accent4"/>
                </a:solidFill>
                <a:latin typeface="Arial"/>
              </a:rPr>
            </a:br>
            <a:r>
              <a:rPr lang="en-US" sz="2000" b="1" dirty="0" smtClean="0">
                <a:solidFill>
                  <a:schemeClr val="accent4"/>
                </a:solidFill>
                <a:latin typeface="Arial"/>
              </a:rPr>
              <a:t>24%</a:t>
            </a:r>
            <a:endParaRPr lang="en-US" sz="2000" b="1" dirty="0">
              <a:solidFill>
                <a:schemeClr val="accent4"/>
              </a:solidFill>
              <a:latin typeface="Arial"/>
            </a:endParaRPr>
          </a:p>
        </p:txBody>
      </p:sp>
      <p:sp>
        <p:nvSpPr>
          <p:cNvPr id="11" name="AutoShape 4"/>
          <p:cNvSpPr>
            <a:spLocks/>
          </p:cNvSpPr>
          <p:nvPr/>
        </p:nvSpPr>
        <p:spPr bwMode="auto">
          <a:xfrm>
            <a:off x="4627625" y="3815452"/>
            <a:ext cx="204566" cy="919622"/>
          </a:xfrm>
          <a:prstGeom prst="rightBrace">
            <a:avLst>
              <a:gd name="adj1" fmla="val 36676"/>
              <a:gd name="adj2" fmla="val 50000"/>
            </a:avLst>
          </a:prstGeom>
          <a:noFill/>
          <a:ln w="19050">
            <a:solidFill>
              <a:schemeClr val="accent4"/>
            </a:solidFill>
            <a:round/>
            <a:headEnd/>
            <a:tailEnd/>
          </a:ln>
          <a:effectLst/>
        </p:spPr>
        <p:txBody>
          <a:bodyPr wrap="none" anchor="ctr"/>
          <a:lstStyle/>
          <a:p>
            <a:endParaRPr lang="en-US" sz="2000" dirty="0">
              <a:solidFill>
                <a:srgbClr val="1356A5"/>
              </a:solidFill>
            </a:endParaRPr>
          </a:p>
        </p:txBody>
      </p:sp>
      <p:sp>
        <p:nvSpPr>
          <p:cNvPr id="5" name="Title 4"/>
          <p:cNvSpPr>
            <a:spLocks noGrp="1"/>
          </p:cNvSpPr>
          <p:nvPr>
            <p:ph type="title"/>
          </p:nvPr>
        </p:nvSpPr>
        <p:spPr/>
        <p:txBody>
          <a:bodyPr/>
          <a:lstStyle/>
          <a:p>
            <a:r>
              <a:rPr lang="en-US" dirty="0"/>
              <a:t>Voters like the idea of an expanded RES.</a:t>
            </a:r>
          </a:p>
        </p:txBody>
      </p:sp>
      <p:sp>
        <p:nvSpPr>
          <p:cNvPr id="12" name="TextBox 11"/>
          <p:cNvSpPr txBox="1"/>
          <p:nvPr/>
        </p:nvSpPr>
        <p:spPr>
          <a:xfrm>
            <a:off x="455463" y="1266455"/>
            <a:ext cx="8233075" cy="400110"/>
          </a:xfrm>
          <a:prstGeom prst="rect">
            <a:avLst/>
          </a:prstGeom>
          <a:solidFill>
            <a:schemeClr val="accent6">
              <a:lumMod val="60000"/>
              <a:lumOff val="40000"/>
            </a:schemeClr>
          </a:solidFill>
          <a:ln>
            <a:solidFill>
              <a:schemeClr val="accent6">
                <a:lumMod val="50000"/>
              </a:schemeClr>
            </a:solidFill>
          </a:ln>
          <a:effectLst>
            <a:outerShdw blurRad="50800" dist="38100" dir="5400000" algn="t" rotWithShape="0">
              <a:prstClr val="black">
                <a:alpha val="40000"/>
              </a:prstClr>
            </a:outerShdw>
          </a:effectLst>
        </p:spPr>
        <p:txBody>
          <a:bodyPr wrap="square" rtlCol="0">
            <a:spAutoFit/>
          </a:bodyPr>
          <a:lstStyle/>
          <a:p>
            <a:pPr algn="ctr"/>
            <a:r>
              <a:rPr lang="en-US" sz="2000" i="1" dirty="0" smtClean="0">
                <a:latin typeface="+mn-lt"/>
              </a:rPr>
              <a:t>Requiring </a:t>
            </a:r>
            <a:r>
              <a:rPr lang="en-US" sz="2000" i="1" dirty="0">
                <a:latin typeface="+mn-lt"/>
              </a:rPr>
              <a:t>that Ohio get </a:t>
            </a:r>
            <a:r>
              <a:rPr lang="en-US" sz="2000" i="1" dirty="0" smtClean="0">
                <a:latin typeface="+mn-lt"/>
              </a:rPr>
              <a:t>25% </a:t>
            </a:r>
            <a:r>
              <a:rPr lang="en-US" sz="2000" i="1" dirty="0">
                <a:latin typeface="+mn-lt"/>
              </a:rPr>
              <a:t>of its electricity from renewable sources</a:t>
            </a:r>
          </a:p>
        </p:txBody>
      </p:sp>
    </p:spTree>
    <p:extLst>
      <p:ext uri="{BB962C8B-B14F-4D97-AF65-F5344CB8AC3E}">
        <p14:creationId xmlns:p14="http://schemas.microsoft.com/office/powerpoint/2010/main" xmlns="" val="162938361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xmlns="" val="1801797136"/>
              </p:ext>
            </p:extLst>
          </p:nvPr>
        </p:nvGraphicFramePr>
        <p:xfrm>
          <a:off x="137795" y="2066926"/>
          <a:ext cx="8868410" cy="414569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72571" y="1450975"/>
            <a:ext cx="8730129" cy="400110"/>
          </a:xfrm>
          <a:prstGeom prst="rect">
            <a:avLst/>
          </a:prstGeom>
          <a:noFill/>
        </p:spPr>
        <p:txBody>
          <a:bodyPr wrap="square" rtlCol="0">
            <a:spAutoFit/>
          </a:bodyPr>
          <a:lstStyle/>
          <a:p>
            <a:pPr algn="ctr"/>
            <a:r>
              <a:rPr lang="en-US" sz="2000" i="1" dirty="0">
                <a:latin typeface="+mn-lt"/>
              </a:rPr>
              <a:t>Idea of Expanding RES </a:t>
            </a:r>
            <a:r>
              <a:rPr lang="en-US" sz="2000" i="1" dirty="0" smtClean="0">
                <a:latin typeface="+mn-lt"/>
              </a:rPr>
              <a:t>by Party</a:t>
            </a:r>
            <a:endParaRPr lang="en-US" sz="2000" i="1" dirty="0">
              <a:latin typeface="+mn-lt"/>
            </a:endParaRPr>
          </a:p>
        </p:txBody>
      </p:sp>
      <p:sp>
        <p:nvSpPr>
          <p:cNvPr id="5" name="Title 4"/>
          <p:cNvSpPr>
            <a:spLocks noGrp="1"/>
          </p:cNvSpPr>
          <p:nvPr>
            <p:ph type="title"/>
          </p:nvPr>
        </p:nvSpPr>
        <p:spPr/>
        <p:txBody>
          <a:bodyPr/>
          <a:lstStyle/>
          <a:p>
            <a:r>
              <a:rPr lang="en-US" dirty="0" smtClean="0"/>
              <a:t>Majorities of voters across party lines back the idea of an expanded RES.</a:t>
            </a:r>
            <a:endParaRPr lang="en-US" dirty="0"/>
          </a:p>
        </p:txBody>
      </p:sp>
      <p:sp>
        <p:nvSpPr>
          <p:cNvPr id="3" name="Text Placeholder 2"/>
          <p:cNvSpPr>
            <a:spLocks noGrp="1"/>
          </p:cNvSpPr>
          <p:nvPr>
            <p:ph type="body" sz="quarter" idx="10"/>
          </p:nvPr>
        </p:nvSpPr>
        <p:spPr/>
        <p:txBody>
          <a:bodyPr/>
          <a:lstStyle/>
          <a:p>
            <a:r>
              <a:rPr lang="en-US" dirty="0" smtClean="0"/>
              <a:t>16a. </a:t>
            </a:r>
            <a:r>
              <a:rPr lang="en-US" dirty="0"/>
              <a:t>I would like to read you some ideas related to energy that might be proposed by people in </a:t>
            </a:r>
            <a:r>
              <a:rPr lang="en-US" dirty="0" smtClean="0"/>
              <a:t>Ohio.  </a:t>
            </a:r>
            <a:r>
              <a:rPr lang="en-US" dirty="0"/>
              <a:t>Please tell me whether it sounds like something you would support or oppose. Not Part of Split Sample</a:t>
            </a:r>
          </a:p>
        </p:txBody>
      </p:sp>
    </p:spTree>
    <p:extLst>
      <p:ext uri="{BB962C8B-B14F-4D97-AF65-F5344CB8AC3E}">
        <p14:creationId xmlns:p14="http://schemas.microsoft.com/office/powerpoint/2010/main" xmlns="" val="55494455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767523592"/>
              </p:ext>
            </p:extLst>
          </p:nvPr>
        </p:nvGraphicFramePr>
        <p:xfrm>
          <a:off x="7763437" y="1204817"/>
          <a:ext cx="1427116" cy="4638412"/>
        </p:xfrm>
        <a:graphic>
          <a:graphicData uri="http://schemas.openxmlformats.org/drawingml/2006/table">
            <a:tbl>
              <a:tblPr>
                <a:tableStyleId>{073A0DAA-6AF3-43AB-8588-CEC1D06C72B9}</a:tableStyleId>
              </a:tblPr>
              <a:tblGrid>
                <a:gridCol w="713558"/>
                <a:gridCol w="713558"/>
              </a:tblGrid>
              <a:tr h="313590">
                <a:tc>
                  <a:txBody>
                    <a:bodyPr/>
                    <a:lstStyle/>
                    <a:p>
                      <a:pPr algn="ctr" fontAlgn="b"/>
                      <a:r>
                        <a:rPr lang="en-US" sz="1800" b="1" i="0" u="none" strike="noStrike" dirty="0">
                          <a:solidFill>
                            <a:schemeClr val="accent1"/>
                          </a:solidFill>
                          <a:effectLst/>
                          <a:latin typeface="+mn-lt"/>
                        </a:rPr>
                        <a:t>Total Supp.</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mn-lt"/>
                        </a:rPr>
                        <a:t>Total Opp.</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8725">
                <a:tc>
                  <a:txBody>
                    <a:bodyPr/>
                    <a:lstStyle/>
                    <a:p>
                      <a:pPr algn="ctr" fontAlgn="ctr"/>
                      <a:r>
                        <a:rPr lang="en-US" sz="1800" b="1" i="0" u="none" strike="noStrike" dirty="0">
                          <a:solidFill>
                            <a:schemeClr val="accent1"/>
                          </a:solidFill>
                          <a:effectLst/>
                          <a:latin typeface="+mn-lt"/>
                        </a:rPr>
                        <a:t>85%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dirty="0">
                          <a:solidFill>
                            <a:schemeClr val="accent4"/>
                          </a:solidFill>
                          <a:effectLst/>
                          <a:latin typeface="+mn-lt"/>
                        </a:rPr>
                        <a:t>14%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55009">
                <a:tc>
                  <a:txBody>
                    <a:bodyPr/>
                    <a:lstStyle/>
                    <a:p>
                      <a:pPr algn="ctr" fontAlgn="ctr"/>
                      <a:r>
                        <a:rPr lang="en-US" sz="1800" b="1" i="0" u="none" strike="noStrike" dirty="0">
                          <a:solidFill>
                            <a:schemeClr val="accent1"/>
                          </a:solidFill>
                          <a:effectLst/>
                          <a:latin typeface="+mn-lt"/>
                        </a:rPr>
                        <a:t>85%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dirty="0">
                          <a:solidFill>
                            <a:schemeClr val="accent4"/>
                          </a:solidFill>
                          <a:effectLst/>
                          <a:latin typeface="+mn-lt"/>
                        </a:rPr>
                        <a:t>13%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80176">
                <a:tc>
                  <a:txBody>
                    <a:bodyPr/>
                    <a:lstStyle/>
                    <a:p>
                      <a:pPr algn="ctr" fontAlgn="ctr"/>
                      <a:r>
                        <a:rPr lang="en-US" sz="1800" b="1" i="0" u="none" strike="noStrike" dirty="0">
                          <a:solidFill>
                            <a:schemeClr val="accent1"/>
                          </a:solidFill>
                          <a:effectLst/>
                          <a:latin typeface="+mn-lt"/>
                        </a:rPr>
                        <a:t>83%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dirty="0">
                          <a:solidFill>
                            <a:schemeClr val="accent4"/>
                          </a:solidFill>
                          <a:effectLst/>
                          <a:latin typeface="+mn-lt"/>
                        </a:rPr>
                        <a:t>17%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55009">
                <a:tc>
                  <a:txBody>
                    <a:bodyPr/>
                    <a:lstStyle/>
                    <a:p>
                      <a:pPr algn="ctr" fontAlgn="ctr"/>
                      <a:r>
                        <a:rPr lang="en-US" sz="1800" b="1" i="0" u="none" strike="noStrike" dirty="0">
                          <a:solidFill>
                            <a:schemeClr val="accent1"/>
                          </a:solidFill>
                          <a:effectLst/>
                          <a:latin typeface="+mn-lt"/>
                        </a:rPr>
                        <a:t>76%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dirty="0">
                          <a:solidFill>
                            <a:schemeClr val="accent4"/>
                          </a:solidFill>
                          <a:effectLst/>
                          <a:latin typeface="+mn-lt"/>
                        </a:rPr>
                        <a:t>22%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55009">
                <a:tc>
                  <a:txBody>
                    <a:bodyPr/>
                    <a:lstStyle/>
                    <a:p>
                      <a:pPr algn="ctr" fontAlgn="ctr"/>
                      <a:r>
                        <a:rPr lang="en-US" sz="1800" b="1" i="0" u="none" strike="noStrike" dirty="0">
                          <a:solidFill>
                            <a:schemeClr val="accent1"/>
                          </a:solidFill>
                          <a:effectLst/>
                          <a:latin typeface="+mn-lt"/>
                        </a:rPr>
                        <a:t>63%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dirty="0">
                          <a:solidFill>
                            <a:schemeClr val="accent4"/>
                          </a:solidFill>
                          <a:effectLst/>
                          <a:latin typeface="+mn-lt"/>
                        </a:rPr>
                        <a:t>33%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55009">
                <a:tc>
                  <a:txBody>
                    <a:bodyPr/>
                    <a:lstStyle/>
                    <a:p>
                      <a:pPr algn="ctr" fontAlgn="ctr"/>
                      <a:r>
                        <a:rPr lang="en-US" sz="1800" b="1" i="0" u="none" strike="noStrike" dirty="0">
                          <a:solidFill>
                            <a:schemeClr val="accent1"/>
                          </a:solidFill>
                          <a:effectLst/>
                          <a:latin typeface="+mn-lt"/>
                        </a:rPr>
                        <a:t>61%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800" b="1" i="0" u="none" strike="noStrike" dirty="0">
                          <a:solidFill>
                            <a:schemeClr val="accent4"/>
                          </a:solidFill>
                          <a:effectLst/>
                          <a:latin typeface="+mn-lt"/>
                        </a:rPr>
                        <a:t>34%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8" name="Chart 7"/>
          <p:cNvGraphicFramePr/>
          <p:nvPr>
            <p:extLst>
              <p:ext uri="{D42A27DB-BD31-4B8C-83A1-F6EECF244321}">
                <p14:modId xmlns:p14="http://schemas.microsoft.com/office/powerpoint/2010/main" xmlns="" val="4050225935"/>
              </p:ext>
            </p:extLst>
          </p:nvPr>
        </p:nvGraphicFramePr>
        <p:xfrm>
          <a:off x="80683" y="1120592"/>
          <a:ext cx="7872984" cy="529495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They </a:t>
            </a:r>
            <a:r>
              <a:rPr lang="en-US" dirty="0"/>
              <a:t>also support a wide range of other policy proposals to increase clean energy </a:t>
            </a:r>
            <a:r>
              <a:rPr lang="en-US" dirty="0" smtClean="0"/>
              <a:t>use.</a:t>
            </a:r>
            <a:endParaRPr lang="en-US" dirty="0"/>
          </a:p>
        </p:txBody>
      </p:sp>
      <p:sp>
        <p:nvSpPr>
          <p:cNvPr id="7" name="Text Placeholder 6"/>
          <p:cNvSpPr>
            <a:spLocks noGrp="1"/>
          </p:cNvSpPr>
          <p:nvPr>
            <p:ph type="body" sz="quarter" idx="10"/>
          </p:nvPr>
        </p:nvSpPr>
        <p:spPr/>
        <p:txBody>
          <a:bodyPr/>
          <a:lstStyle/>
          <a:p>
            <a:r>
              <a:rPr lang="en-US" dirty="0"/>
              <a:t>16c/d/e/h/</a:t>
            </a:r>
            <a:r>
              <a:rPr lang="en-US" dirty="0" err="1"/>
              <a:t>i</a:t>
            </a:r>
            <a:r>
              <a:rPr lang="en-US" dirty="0"/>
              <a:t>/j. I would like to read you some ideas related to energy that might be proposed by people in </a:t>
            </a:r>
            <a:r>
              <a:rPr lang="en-US" dirty="0" smtClean="0"/>
              <a:t>Ohio.  </a:t>
            </a:r>
            <a:r>
              <a:rPr lang="en-US" dirty="0"/>
              <a:t>Please tell me whether it sounds like something you would support or oppose. Split Sample</a:t>
            </a:r>
          </a:p>
        </p:txBody>
      </p:sp>
    </p:spTree>
    <p:extLst>
      <p:ext uri="{BB962C8B-B14F-4D97-AF65-F5344CB8AC3E}">
        <p14:creationId xmlns:p14="http://schemas.microsoft.com/office/powerpoint/2010/main" xmlns="" val="214890193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Messaging </a:t>
            </a:r>
            <a:r>
              <a:rPr lang="en-US" dirty="0"/>
              <a:t>for Candidates</a:t>
            </a:r>
          </a:p>
        </p:txBody>
      </p:sp>
    </p:spTree>
    <p:extLst>
      <p:ext uri="{BB962C8B-B14F-4D97-AF65-F5344CB8AC3E}">
        <p14:creationId xmlns:p14="http://schemas.microsoft.com/office/powerpoint/2010/main" xmlns="" val="332985794"/>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2324100" y="3224081"/>
            <a:ext cx="533400" cy="268932"/>
          </a:xfrm>
          <a:prstGeom prst="roundRect">
            <a:avLst/>
          </a:prstGeom>
          <a:solidFill>
            <a:schemeClr val="accent2">
              <a:lumMod val="40000"/>
              <a:lumOff val="60000"/>
            </a:schemeClr>
          </a:solidFill>
          <a:ln w="63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9" name="Rounded Rectangle 8"/>
          <p:cNvSpPr/>
          <p:nvPr/>
        </p:nvSpPr>
        <p:spPr bwMode="auto">
          <a:xfrm>
            <a:off x="4173855" y="4224206"/>
            <a:ext cx="533400" cy="268932"/>
          </a:xfrm>
          <a:prstGeom prst="roundRect">
            <a:avLst/>
          </a:prstGeom>
          <a:solidFill>
            <a:schemeClr val="accent5"/>
          </a:solidFill>
          <a:ln w="63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 name="TextBox 3"/>
          <p:cNvSpPr txBox="1"/>
          <p:nvPr/>
        </p:nvSpPr>
        <p:spPr>
          <a:xfrm>
            <a:off x="669022" y="1515522"/>
            <a:ext cx="7805956" cy="830997"/>
          </a:xfrm>
          <a:prstGeom prst="rect">
            <a:avLst/>
          </a:prstGeom>
          <a:noFill/>
        </p:spPr>
        <p:txBody>
          <a:bodyPr wrap="square" rtlCol="0">
            <a:spAutoFit/>
          </a:bodyPr>
          <a:lstStyle/>
          <a:p>
            <a:pPr algn="ctr"/>
            <a:r>
              <a:rPr lang="en-US" sz="1600" i="1" dirty="0" smtClean="0">
                <a:latin typeface="+mn-lt"/>
              </a:rPr>
              <a:t>In </a:t>
            </a:r>
            <a:r>
              <a:rPr lang="en-US" sz="1600" i="1" dirty="0">
                <a:latin typeface="+mn-lt"/>
              </a:rPr>
              <a:t>thinking about the election for state office in your area later this year, I am going to read you a series of pairs of descriptions of different candidates.  Please tell me which candidate in each pair you think you would be most likely to vote for:</a:t>
            </a:r>
          </a:p>
        </p:txBody>
      </p:sp>
      <p:graphicFrame>
        <p:nvGraphicFramePr>
          <p:cNvPr id="5" name="Chart 4"/>
          <p:cNvGraphicFramePr/>
          <p:nvPr>
            <p:extLst>
              <p:ext uri="{D42A27DB-BD31-4B8C-83A1-F6EECF244321}">
                <p14:modId xmlns:p14="http://schemas.microsoft.com/office/powerpoint/2010/main" xmlns="" val="2944527397"/>
              </p:ext>
            </p:extLst>
          </p:nvPr>
        </p:nvGraphicFramePr>
        <p:xfrm>
          <a:off x="0" y="2266950"/>
          <a:ext cx="9077325" cy="409575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172571" y="3281231"/>
            <a:ext cx="897622" cy="461665"/>
          </a:xfrm>
          <a:prstGeom prst="rect">
            <a:avLst/>
          </a:prstGeom>
          <a:noFill/>
        </p:spPr>
        <p:txBody>
          <a:bodyPr wrap="square" rtlCol="0">
            <a:spAutoFit/>
          </a:bodyPr>
          <a:lstStyle/>
          <a:p>
            <a:r>
              <a:rPr lang="en-US" sz="2400" b="1" dirty="0" smtClean="0">
                <a:latin typeface="+mn-lt"/>
              </a:rPr>
              <a:t>OR</a:t>
            </a:r>
            <a:endParaRPr lang="en-US" sz="2400" b="1" dirty="0">
              <a:latin typeface="+mn-lt"/>
            </a:endParaRPr>
          </a:p>
        </p:txBody>
      </p:sp>
      <p:sp>
        <p:nvSpPr>
          <p:cNvPr id="6" name="Text Placeholder 5"/>
          <p:cNvSpPr>
            <a:spLocks noGrp="1"/>
          </p:cNvSpPr>
          <p:nvPr>
            <p:ph type="body" sz="quarter" idx="10"/>
          </p:nvPr>
        </p:nvSpPr>
        <p:spPr/>
        <p:txBody>
          <a:bodyPr/>
          <a:lstStyle/>
          <a:p>
            <a:r>
              <a:rPr lang="en-US" dirty="0" smtClean="0"/>
              <a:t>Q21c. </a:t>
            </a:r>
            <a:endParaRPr lang="en-US" dirty="0"/>
          </a:p>
        </p:txBody>
      </p:sp>
      <p:sp>
        <p:nvSpPr>
          <p:cNvPr id="2" name="Title 1"/>
          <p:cNvSpPr>
            <a:spLocks noGrp="1"/>
          </p:cNvSpPr>
          <p:nvPr>
            <p:ph type="title"/>
          </p:nvPr>
        </p:nvSpPr>
        <p:spPr/>
        <p:txBody>
          <a:bodyPr/>
          <a:lstStyle/>
          <a:p>
            <a:r>
              <a:rPr lang="en-US" dirty="0" smtClean="0"/>
              <a:t>Voters reject </a:t>
            </a:r>
            <a:r>
              <a:rPr lang="en-US" dirty="0"/>
              <a:t>candidates </a:t>
            </a:r>
            <a:r>
              <a:rPr lang="en-US" dirty="0" smtClean="0"/>
              <a:t/>
            </a:r>
            <a:br>
              <a:rPr lang="en-US" dirty="0" smtClean="0"/>
            </a:br>
            <a:r>
              <a:rPr lang="en-US" dirty="0" smtClean="0"/>
              <a:t>who </a:t>
            </a:r>
            <a:r>
              <a:rPr lang="en-US" dirty="0"/>
              <a:t>frame energy efficiency </a:t>
            </a:r>
            <a:r>
              <a:rPr lang="en-US" dirty="0" smtClean="0"/>
              <a:t>requirements</a:t>
            </a:r>
            <a:br>
              <a:rPr lang="en-US" dirty="0" smtClean="0"/>
            </a:br>
            <a:r>
              <a:rPr lang="en-US" dirty="0" smtClean="0"/>
              <a:t>as </a:t>
            </a:r>
            <a:r>
              <a:rPr lang="en-US" dirty="0"/>
              <a:t>a “hidden tax.”</a:t>
            </a:r>
          </a:p>
        </p:txBody>
      </p:sp>
    </p:spTree>
    <p:extLst>
      <p:ext uri="{BB962C8B-B14F-4D97-AF65-F5344CB8AC3E}">
        <p14:creationId xmlns:p14="http://schemas.microsoft.com/office/powerpoint/2010/main" xmlns="" val="273685340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9022" y="1334547"/>
            <a:ext cx="7805956" cy="830997"/>
          </a:xfrm>
          <a:prstGeom prst="rect">
            <a:avLst/>
          </a:prstGeom>
          <a:noFill/>
        </p:spPr>
        <p:txBody>
          <a:bodyPr wrap="square" rtlCol="0">
            <a:spAutoFit/>
          </a:bodyPr>
          <a:lstStyle/>
          <a:p>
            <a:pPr algn="ctr"/>
            <a:r>
              <a:rPr lang="en-US" sz="1600" i="1" dirty="0" smtClean="0">
                <a:latin typeface="+mn-lt"/>
              </a:rPr>
              <a:t>In </a:t>
            </a:r>
            <a:r>
              <a:rPr lang="en-US" sz="1600" i="1" dirty="0">
                <a:latin typeface="+mn-lt"/>
              </a:rPr>
              <a:t>thinking about the election for state office in your area later this year, I am going to read you a series of pairs of descriptions of different candidates.  Please tell me which candidate in each pair you think you would be most likely to vote for:</a:t>
            </a:r>
          </a:p>
        </p:txBody>
      </p:sp>
      <p:graphicFrame>
        <p:nvGraphicFramePr>
          <p:cNvPr id="5" name="Chart 4"/>
          <p:cNvGraphicFramePr/>
          <p:nvPr>
            <p:extLst>
              <p:ext uri="{D42A27DB-BD31-4B8C-83A1-F6EECF244321}">
                <p14:modId xmlns:p14="http://schemas.microsoft.com/office/powerpoint/2010/main" xmlns="" val="2123837370"/>
              </p:ext>
            </p:extLst>
          </p:nvPr>
        </p:nvGraphicFramePr>
        <p:xfrm>
          <a:off x="0" y="2266950"/>
          <a:ext cx="9077325" cy="409575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172571" y="3281231"/>
            <a:ext cx="897622" cy="461665"/>
          </a:xfrm>
          <a:prstGeom prst="rect">
            <a:avLst/>
          </a:prstGeom>
          <a:noFill/>
        </p:spPr>
        <p:txBody>
          <a:bodyPr wrap="square" rtlCol="0">
            <a:spAutoFit/>
          </a:bodyPr>
          <a:lstStyle/>
          <a:p>
            <a:r>
              <a:rPr lang="en-US" sz="2400" b="1" dirty="0" smtClean="0">
                <a:latin typeface="+mn-lt"/>
              </a:rPr>
              <a:t>OR</a:t>
            </a:r>
            <a:endParaRPr lang="en-US" sz="2400" b="1" dirty="0">
              <a:latin typeface="+mn-lt"/>
            </a:endParaRPr>
          </a:p>
        </p:txBody>
      </p:sp>
      <p:sp>
        <p:nvSpPr>
          <p:cNvPr id="3" name="Title 2"/>
          <p:cNvSpPr>
            <a:spLocks noGrp="1"/>
          </p:cNvSpPr>
          <p:nvPr>
            <p:ph type="title"/>
          </p:nvPr>
        </p:nvSpPr>
        <p:spPr/>
        <p:txBody>
          <a:bodyPr/>
          <a:lstStyle/>
          <a:p>
            <a:r>
              <a:rPr lang="en-US" dirty="0" smtClean="0"/>
              <a:t>Voters also favor a candidate who wants a transition to renewables.</a:t>
            </a:r>
            <a:endParaRPr lang="en-US" dirty="0"/>
          </a:p>
        </p:txBody>
      </p:sp>
      <p:sp>
        <p:nvSpPr>
          <p:cNvPr id="6" name="Text Placeholder 5"/>
          <p:cNvSpPr>
            <a:spLocks noGrp="1"/>
          </p:cNvSpPr>
          <p:nvPr>
            <p:ph type="body" sz="quarter" idx="10"/>
          </p:nvPr>
        </p:nvSpPr>
        <p:spPr/>
        <p:txBody>
          <a:bodyPr/>
          <a:lstStyle/>
          <a:p>
            <a:r>
              <a:rPr lang="en-US" dirty="0" smtClean="0"/>
              <a:t>Q21b. </a:t>
            </a:r>
            <a:endParaRPr lang="en-US" dirty="0"/>
          </a:p>
        </p:txBody>
      </p:sp>
    </p:spTree>
    <p:extLst>
      <p:ext uri="{BB962C8B-B14F-4D97-AF65-F5344CB8AC3E}">
        <p14:creationId xmlns:p14="http://schemas.microsoft.com/office/powerpoint/2010/main" xmlns="" val="234620496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xmlns="" val="620411544"/>
              </p:ext>
            </p:extLst>
          </p:nvPr>
        </p:nvGraphicFramePr>
        <p:xfrm>
          <a:off x="137795" y="2066926"/>
          <a:ext cx="8868410" cy="414569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72571" y="1450975"/>
            <a:ext cx="8730129" cy="400110"/>
          </a:xfrm>
          <a:prstGeom prst="rect">
            <a:avLst/>
          </a:prstGeom>
          <a:noFill/>
        </p:spPr>
        <p:txBody>
          <a:bodyPr wrap="square" rtlCol="0">
            <a:spAutoFit/>
          </a:bodyPr>
          <a:lstStyle/>
          <a:p>
            <a:pPr algn="ctr"/>
            <a:r>
              <a:rPr lang="en-US" sz="2000" i="1" dirty="0" smtClean="0">
                <a:latin typeface="+mn-lt"/>
              </a:rPr>
              <a:t>Preferred Candidate Energy Position by Party</a:t>
            </a:r>
            <a:endParaRPr lang="en-US" sz="2000" i="1" dirty="0">
              <a:latin typeface="+mn-lt"/>
            </a:endParaRPr>
          </a:p>
        </p:txBody>
      </p:sp>
      <p:sp>
        <p:nvSpPr>
          <p:cNvPr id="5" name="Title 4"/>
          <p:cNvSpPr>
            <a:spLocks noGrp="1"/>
          </p:cNvSpPr>
          <p:nvPr>
            <p:ph type="title"/>
          </p:nvPr>
        </p:nvSpPr>
        <p:spPr>
          <a:xfrm>
            <a:off x="172571" y="301180"/>
            <a:ext cx="8798859" cy="930720"/>
          </a:xfrm>
        </p:spPr>
        <p:txBody>
          <a:bodyPr/>
          <a:lstStyle/>
          <a:p>
            <a:r>
              <a:rPr lang="en-US" sz="2400" dirty="0" smtClean="0"/>
              <a:t>Democrats and independents favor a candidate who will switch to clean energy, and GOP voters are split.</a:t>
            </a:r>
            <a:endParaRPr lang="en-US" sz="2400" dirty="0"/>
          </a:p>
        </p:txBody>
      </p:sp>
      <p:sp>
        <p:nvSpPr>
          <p:cNvPr id="2" name="Text Placeholder 1"/>
          <p:cNvSpPr>
            <a:spLocks noGrp="1"/>
          </p:cNvSpPr>
          <p:nvPr>
            <p:ph type="body" sz="quarter" idx="10"/>
          </p:nvPr>
        </p:nvSpPr>
        <p:spPr/>
        <p:txBody>
          <a:bodyPr/>
          <a:lstStyle/>
          <a:p>
            <a:r>
              <a:rPr lang="en-US" dirty="0" smtClean="0"/>
              <a:t>21b. In </a:t>
            </a:r>
            <a:r>
              <a:rPr lang="en-US" dirty="0"/>
              <a:t>thinking about the election for state office in your area later this year, I am going to read you a series of pairs of descriptions of different candidates.  Please tell me which candidate in each pair you think you would be most likely to vote for</a:t>
            </a:r>
            <a:r>
              <a:rPr lang="en-US" dirty="0" smtClean="0"/>
              <a:t>: </a:t>
            </a:r>
            <a:endParaRPr lang="en-US" dirty="0"/>
          </a:p>
        </p:txBody>
      </p:sp>
    </p:spTree>
    <p:extLst>
      <p:ext uri="{BB962C8B-B14F-4D97-AF65-F5344CB8AC3E}">
        <p14:creationId xmlns:p14="http://schemas.microsoft.com/office/powerpoint/2010/main" xmlns="" val="369630587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2842697484"/>
              </p:ext>
            </p:extLst>
          </p:nvPr>
        </p:nvGraphicFramePr>
        <p:xfrm>
          <a:off x="7917783" y="2244091"/>
          <a:ext cx="1291390" cy="3682576"/>
        </p:xfrm>
        <a:graphic>
          <a:graphicData uri="http://schemas.openxmlformats.org/drawingml/2006/table">
            <a:tbl>
              <a:tblPr>
                <a:tableStyleId>{5C22544A-7EE6-4342-B048-85BDC9FD1C3A}</a:tableStyleId>
              </a:tblPr>
              <a:tblGrid>
                <a:gridCol w="1291390"/>
              </a:tblGrid>
              <a:tr h="190500">
                <a:tc>
                  <a:txBody>
                    <a:bodyPr/>
                    <a:lstStyle/>
                    <a:p>
                      <a:pPr algn="ctr" fontAlgn="b"/>
                      <a:r>
                        <a:rPr lang="en-US" sz="1800" b="1" i="0" u="none" strike="noStrike" dirty="0">
                          <a:solidFill>
                            <a:srgbClr val="000000"/>
                          </a:solidFill>
                          <a:effectLst/>
                          <a:latin typeface="+mn-lt"/>
                        </a:rPr>
                        <a:t>Difference</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79636">
                <a:tc>
                  <a:txBody>
                    <a:bodyPr/>
                    <a:lstStyle/>
                    <a:p>
                      <a:pPr algn="ctr" fontAlgn="b"/>
                      <a:r>
                        <a:rPr lang="en-US" sz="1800" b="1" i="0" u="none" strike="noStrike" dirty="0" smtClean="0">
                          <a:solidFill>
                            <a:schemeClr val="accent1"/>
                          </a:solidFill>
                          <a:effectLst/>
                          <a:latin typeface="+mn-lt"/>
                        </a:rPr>
                        <a:t>+74%</a:t>
                      </a:r>
                      <a:endParaRPr lang="en-US" sz="1800" b="1" i="0" u="none" strike="noStrike" dirty="0">
                        <a:solidFill>
                          <a:schemeClr val="accent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45066">
                <a:tc>
                  <a:txBody>
                    <a:bodyPr/>
                    <a:lstStyle/>
                    <a:p>
                      <a:pPr algn="ctr" fontAlgn="b"/>
                      <a:r>
                        <a:rPr lang="en-US" sz="1800" b="1" i="0" u="none" strike="noStrike" dirty="0" smtClean="0">
                          <a:solidFill>
                            <a:schemeClr val="accent1"/>
                          </a:solidFill>
                          <a:effectLst/>
                          <a:latin typeface="+mn-lt"/>
                        </a:rPr>
                        <a:t>+71%</a:t>
                      </a:r>
                      <a:endParaRPr lang="en-US" sz="1800" b="1" i="0" u="none" strike="noStrike" dirty="0">
                        <a:solidFill>
                          <a:schemeClr val="accent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11200">
                <a:tc>
                  <a:txBody>
                    <a:bodyPr/>
                    <a:lstStyle/>
                    <a:p>
                      <a:pPr algn="ctr" fontAlgn="b"/>
                      <a:r>
                        <a:rPr lang="en-US" sz="1800" b="1" i="0" u="none" strike="noStrike" dirty="0" smtClean="0">
                          <a:solidFill>
                            <a:schemeClr val="accent1"/>
                          </a:solidFill>
                          <a:effectLst/>
                          <a:latin typeface="+mn-lt"/>
                        </a:rPr>
                        <a:t>+65%</a:t>
                      </a:r>
                      <a:endParaRPr lang="en-US" sz="1800" b="1" i="0" u="none" strike="noStrike" dirty="0">
                        <a:solidFill>
                          <a:schemeClr val="accent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36600">
                <a:tc>
                  <a:txBody>
                    <a:bodyPr/>
                    <a:lstStyle/>
                    <a:p>
                      <a:pPr algn="ctr" fontAlgn="b"/>
                      <a:r>
                        <a:rPr lang="en-US" sz="1800" b="1" i="0" u="none" strike="noStrike" dirty="0" smtClean="0">
                          <a:solidFill>
                            <a:schemeClr val="accent1"/>
                          </a:solidFill>
                          <a:effectLst/>
                          <a:latin typeface="+mn-lt"/>
                        </a:rPr>
                        <a:t>+64%</a:t>
                      </a:r>
                      <a:endParaRPr lang="en-US" sz="1800" b="1" i="0" u="none" strike="noStrike" dirty="0">
                        <a:solidFill>
                          <a:schemeClr val="accent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28134">
                <a:tc>
                  <a:txBody>
                    <a:bodyPr/>
                    <a:lstStyle/>
                    <a:p>
                      <a:pPr algn="ctr" fontAlgn="b"/>
                      <a:r>
                        <a:rPr lang="en-US" sz="1800" b="1" i="0" u="none" strike="noStrike" dirty="0" smtClean="0">
                          <a:solidFill>
                            <a:schemeClr val="accent1"/>
                          </a:solidFill>
                          <a:effectLst/>
                          <a:latin typeface="+mn-lt"/>
                        </a:rPr>
                        <a:t>+56%</a:t>
                      </a:r>
                      <a:endParaRPr lang="en-US" sz="1800" b="1" i="0" u="none" strike="noStrike" dirty="0">
                        <a:solidFill>
                          <a:schemeClr val="accent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 name="Title 1"/>
          <p:cNvSpPr>
            <a:spLocks noGrp="1"/>
          </p:cNvSpPr>
          <p:nvPr>
            <p:ph type="title"/>
          </p:nvPr>
        </p:nvSpPr>
        <p:spPr/>
        <p:txBody>
          <a:bodyPr/>
          <a:lstStyle/>
          <a:p>
            <a:r>
              <a:rPr lang="en-US" dirty="0" smtClean="0"/>
              <a:t>The strongest positioning for a candidate focuses on middle-income job creation.</a:t>
            </a:r>
            <a:endParaRPr lang="en-US" dirty="0"/>
          </a:p>
        </p:txBody>
      </p:sp>
      <p:sp>
        <p:nvSpPr>
          <p:cNvPr id="3" name="Text Placeholder 2"/>
          <p:cNvSpPr>
            <a:spLocks noGrp="1"/>
          </p:cNvSpPr>
          <p:nvPr>
            <p:ph type="body" sz="quarter" idx="10"/>
          </p:nvPr>
        </p:nvSpPr>
        <p:spPr/>
        <p:txBody>
          <a:bodyPr/>
          <a:lstStyle/>
          <a:p>
            <a:r>
              <a:rPr lang="en-US" dirty="0" smtClean="0"/>
              <a:t>Q20. Split Sample</a:t>
            </a:r>
            <a:endParaRPr lang="en-US" dirty="0"/>
          </a:p>
        </p:txBody>
      </p:sp>
      <p:sp>
        <p:nvSpPr>
          <p:cNvPr id="4" name="TextBox 3"/>
          <p:cNvSpPr txBox="1"/>
          <p:nvPr/>
        </p:nvSpPr>
        <p:spPr>
          <a:xfrm>
            <a:off x="533399" y="1120503"/>
            <a:ext cx="8181975" cy="1077218"/>
          </a:xfrm>
          <a:prstGeom prst="rect">
            <a:avLst/>
          </a:prstGeom>
          <a:noFill/>
        </p:spPr>
        <p:txBody>
          <a:bodyPr wrap="square" rtlCol="0">
            <a:spAutoFit/>
          </a:bodyPr>
          <a:lstStyle/>
          <a:p>
            <a:pPr algn="ctr"/>
            <a:r>
              <a:rPr lang="en-US" sz="1600" i="1" dirty="0" smtClean="0">
                <a:latin typeface="+mn-lt"/>
              </a:rPr>
              <a:t>In </a:t>
            </a:r>
            <a:r>
              <a:rPr lang="en-US" sz="1600" i="1" dirty="0">
                <a:latin typeface="+mn-lt"/>
              </a:rPr>
              <a:t>thinking about the elections for state office this November, please tell me how a candidate taking each of the following positions would impact your vote – would it make you more likely or less likely to vote for that candidate, or would it not make much difference in your vote decision? </a:t>
            </a:r>
          </a:p>
        </p:txBody>
      </p:sp>
      <p:graphicFrame>
        <p:nvGraphicFramePr>
          <p:cNvPr id="5" name="Chart 4"/>
          <p:cNvGraphicFramePr/>
          <p:nvPr>
            <p:extLst>
              <p:ext uri="{D42A27DB-BD31-4B8C-83A1-F6EECF244321}">
                <p14:modId xmlns:p14="http://schemas.microsoft.com/office/powerpoint/2010/main" xmlns="" val="1210631179"/>
              </p:ext>
            </p:extLst>
          </p:nvPr>
        </p:nvGraphicFramePr>
        <p:xfrm>
          <a:off x="3914775" y="2214813"/>
          <a:ext cx="4644016" cy="41859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391840344"/>
              </p:ext>
            </p:extLst>
          </p:nvPr>
        </p:nvGraphicFramePr>
        <p:xfrm>
          <a:off x="24343" y="2428417"/>
          <a:ext cx="4548186" cy="3564290"/>
        </p:xfrm>
        <a:graphic>
          <a:graphicData uri="http://schemas.openxmlformats.org/drawingml/2006/table">
            <a:tbl>
              <a:tblPr>
                <a:tableStyleId>{073A0DAA-6AF3-43AB-8588-CEC1D06C72B9}</a:tableStyleId>
              </a:tblPr>
              <a:tblGrid>
                <a:gridCol w="4548186"/>
              </a:tblGrid>
              <a:tr h="0">
                <a:tc>
                  <a:txBody>
                    <a:bodyPr/>
                    <a:lstStyle/>
                    <a:p>
                      <a:pPr algn="r" fontAlgn="ctr">
                        <a:lnSpc>
                          <a:spcPts val="1600"/>
                        </a:lnSpc>
                      </a:pPr>
                      <a:r>
                        <a:rPr lang="en-US" sz="1600" b="0" i="0" u="none" strike="noStrike" dirty="0">
                          <a:solidFill>
                            <a:srgbClr val="000000"/>
                          </a:solidFill>
                          <a:effectLst/>
                          <a:latin typeface="+mn-lt"/>
                        </a:rPr>
                        <a:t>A candidate who wants to improve the economy by creating more middle-income jobs in the clean energy and clean technology industries, and training Ohio workers to fill them</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86470">
                <a:tc>
                  <a:txBody>
                    <a:bodyPr/>
                    <a:lstStyle/>
                    <a:p>
                      <a:pPr algn="r" fontAlgn="ctr">
                        <a:lnSpc>
                          <a:spcPts val="1600"/>
                        </a:lnSpc>
                      </a:pPr>
                      <a:r>
                        <a:rPr lang="en-US" sz="1600" b="0" i="0" u="none" strike="noStrike">
                          <a:solidFill>
                            <a:srgbClr val="000000"/>
                          </a:solidFill>
                          <a:effectLst/>
                          <a:latin typeface="+mn-lt"/>
                        </a:rPr>
                        <a:t>A candidate who wants to reduce government red tape so consumers can choose rooftop solar and any form of financing it</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01133">
                <a:tc>
                  <a:txBody>
                    <a:bodyPr/>
                    <a:lstStyle/>
                    <a:p>
                      <a:pPr algn="r" fontAlgn="ctr">
                        <a:lnSpc>
                          <a:spcPts val="1600"/>
                        </a:lnSpc>
                      </a:pPr>
                      <a:r>
                        <a:rPr lang="en-US" sz="1600" b="0" i="0" u="none" strike="noStrike" dirty="0">
                          <a:solidFill>
                            <a:srgbClr val="000000"/>
                          </a:solidFill>
                          <a:effectLst/>
                          <a:latin typeface="+mn-lt"/>
                        </a:rPr>
                        <a:t>A candidate who wants to make Ohio a leader in developing innovative clean energy technologies</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87400">
                <a:tc>
                  <a:txBody>
                    <a:bodyPr/>
                    <a:lstStyle/>
                    <a:p>
                      <a:pPr algn="r" fontAlgn="ctr">
                        <a:lnSpc>
                          <a:spcPts val="1600"/>
                        </a:lnSpc>
                      </a:pPr>
                      <a:r>
                        <a:rPr lang="en-US" sz="1600" b="0" i="0" u="none" strike="noStrike">
                          <a:solidFill>
                            <a:srgbClr val="000000"/>
                          </a:solidFill>
                          <a:effectLst/>
                          <a:latin typeface="+mn-lt"/>
                        </a:rPr>
                        <a:t>A candidate who wants to improve the economy by creating more middle-income jobs in the clean energy and clean technology industries</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68867">
                <a:tc>
                  <a:txBody>
                    <a:bodyPr/>
                    <a:lstStyle/>
                    <a:p>
                      <a:pPr algn="r" fontAlgn="ctr">
                        <a:lnSpc>
                          <a:spcPts val="1600"/>
                        </a:lnSpc>
                      </a:pPr>
                      <a:r>
                        <a:rPr lang="en-US" sz="1600" b="0" i="0" u="none" strike="noStrike" dirty="0">
                          <a:solidFill>
                            <a:srgbClr val="000000"/>
                          </a:solidFill>
                          <a:effectLst/>
                          <a:latin typeface="+mn-lt"/>
                        </a:rPr>
                        <a:t>A candidate who wants to promote more use of renewable energy – like wind and solar power </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227418265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only negative profile focuses on a candidate who wants to cut support for clean energy.</a:t>
            </a:r>
            <a:endParaRPr lang="en-US" sz="2800" dirty="0"/>
          </a:p>
        </p:txBody>
      </p:sp>
      <p:sp>
        <p:nvSpPr>
          <p:cNvPr id="3" name="Text Placeholder 2"/>
          <p:cNvSpPr>
            <a:spLocks noGrp="1"/>
          </p:cNvSpPr>
          <p:nvPr>
            <p:ph type="body" sz="quarter" idx="10"/>
          </p:nvPr>
        </p:nvSpPr>
        <p:spPr/>
        <p:txBody>
          <a:bodyPr/>
          <a:lstStyle/>
          <a:p>
            <a:r>
              <a:rPr lang="en-US" smtClean="0"/>
              <a:t>20. In thinking about the elections for state office this November, please tell me how a candidate taking each of the following positions would impact your vote – would it make you more likely or less likely to vote for that candidate, or would it not make much difference in your vote decision?  Split Sample</a:t>
            </a:r>
            <a:endParaRPr lang="en-US" dirty="0"/>
          </a:p>
        </p:txBody>
      </p:sp>
      <p:graphicFrame>
        <p:nvGraphicFramePr>
          <p:cNvPr id="5" name="Chart 4"/>
          <p:cNvGraphicFramePr/>
          <p:nvPr>
            <p:extLst>
              <p:ext uri="{D42A27DB-BD31-4B8C-83A1-F6EECF244321}">
                <p14:modId xmlns:p14="http://schemas.microsoft.com/office/powerpoint/2010/main" xmlns="" val="2735352696"/>
              </p:ext>
            </p:extLst>
          </p:nvPr>
        </p:nvGraphicFramePr>
        <p:xfrm>
          <a:off x="3914775" y="1143000"/>
          <a:ext cx="4644016" cy="52578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86527952"/>
              </p:ext>
            </p:extLst>
          </p:nvPr>
        </p:nvGraphicFramePr>
        <p:xfrm>
          <a:off x="7934324" y="1209032"/>
          <a:ext cx="1209676" cy="4610743"/>
        </p:xfrm>
        <a:graphic>
          <a:graphicData uri="http://schemas.openxmlformats.org/drawingml/2006/table">
            <a:tbl>
              <a:tblPr>
                <a:tableStyleId>{5C22544A-7EE6-4342-B048-85BDC9FD1C3A}</a:tableStyleId>
              </a:tblPr>
              <a:tblGrid>
                <a:gridCol w="1209676"/>
              </a:tblGrid>
              <a:tr h="333601">
                <a:tc>
                  <a:txBody>
                    <a:bodyPr/>
                    <a:lstStyle/>
                    <a:p>
                      <a:pPr algn="ctr" fontAlgn="b"/>
                      <a:r>
                        <a:rPr lang="en-US" sz="1800" b="1" i="0" u="none" strike="noStrike" dirty="0" smtClean="0">
                          <a:solidFill>
                            <a:srgbClr val="000000"/>
                          </a:solidFill>
                          <a:effectLst/>
                          <a:latin typeface="+mn-lt"/>
                        </a:rPr>
                        <a:t>Difference</a:t>
                      </a:r>
                      <a:endParaRPr lang="en-US" sz="1800" b="1"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76667">
                <a:tc>
                  <a:txBody>
                    <a:bodyPr/>
                    <a:lstStyle/>
                    <a:p>
                      <a:pPr algn="ctr" fontAlgn="b"/>
                      <a:r>
                        <a:rPr lang="en-US" sz="1800" b="1" i="0" u="none" strike="noStrike" dirty="0" smtClean="0">
                          <a:solidFill>
                            <a:schemeClr val="accent1"/>
                          </a:solidFill>
                          <a:effectLst/>
                          <a:latin typeface="+mn-lt"/>
                        </a:rPr>
                        <a:t>+53%</a:t>
                      </a:r>
                      <a:endParaRPr lang="en-US" sz="1800" b="1" i="0" u="none" strike="noStrike" dirty="0">
                        <a:solidFill>
                          <a:schemeClr val="accent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52475">
                <a:tc>
                  <a:txBody>
                    <a:bodyPr/>
                    <a:lstStyle/>
                    <a:p>
                      <a:pPr algn="ctr" fontAlgn="b"/>
                      <a:r>
                        <a:rPr lang="en-US" sz="1800" b="1" i="0" u="none" strike="noStrike" dirty="0" smtClean="0">
                          <a:solidFill>
                            <a:schemeClr val="accent1"/>
                          </a:solidFill>
                          <a:effectLst/>
                          <a:latin typeface="+mn-lt"/>
                        </a:rPr>
                        <a:t>+50%</a:t>
                      </a:r>
                      <a:endParaRPr lang="en-US" sz="1800" b="1" i="0" u="none" strike="noStrike" dirty="0">
                        <a:solidFill>
                          <a:schemeClr val="accent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81050">
                <a:tc>
                  <a:txBody>
                    <a:bodyPr/>
                    <a:lstStyle/>
                    <a:p>
                      <a:pPr algn="ctr" fontAlgn="b"/>
                      <a:r>
                        <a:rPr lang="en-US" sz="1800" b="1" i="0" u="none" strike="noStrike" dirty="0" smtClean="0">
                          <a:solidFill>
                            <a:schemeClr val="accent1"/>
                          </a:solidFill>
                          <a:effectLst/>
                          <a:latin typeface="+mn-lt"/>
                        </a:rPr>
                        <a:t>+44%</a:t>
                      </a:r>
                      <a:endParaRPr lang="en-US" sz="1800" b="1" i="0" u="none" strike="noStrike" dirty="0">
                        <a:solidFill>
                          <a:schemeClr val="accent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62000">
                <a:tc>
                  <a:txBody>
                    <a:bodyPr/>
                    <a:lstStyle/>
                    <a:p>
                      <a:pPr algn="ctr" fontAlgn="b"/>
                      <a:r>
                        <a:rPr lang="en-US" sz="1800" b="1" i="0" u="none" strike="noStrike" dirty="0" smtClean="0">
                          <a:solidFill>
                            <a:schemeClr val="accent1"/>
                          </a:solidFill>
                          <a:effectLst/>
                          <a:latin typeface="+mn-lt"/>
                        </a:rPr>
                        <a:t>+36%</a:t>
                      </a:r>
                      <a:endParaRPr lang="en-US" sz="1800" b="1" i="0" u="none" strike="noStrike" dirty="0">
                        <a:solidFill>
                          <a:schemeClr val="accent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23900">
                <a:tc>
                  <a:txBody>
                    <a:bodyPr/>
                    <a:lstStyle/>
                    <a:p>
                      <a:pPr algn="ctr" fontAlgn="b"/>
                      <a:r>
                        <a:rPr lang="en-US" sz="1800" b="1" i="0" u="none" strike="noStrike" dirty="0" smtClean="0">
                          <a:solidFill>
                            <a:schemeClr val="accent1"/>
                          </a:solidFill>
                          <a:effectLst/>
                          <a:latin typeface="+mn-lt"/>
                        </a:rPr>
                        <a:t>+28%</a:t>
                      </a:r>
                      <a:endParaRPr lang="en-US" sz="1800" b="1" i="0" u="none" strike="noStrike" dirty="0">
                        <a:solidFill>
                          <a:schemeClr val="accent1"/>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81050">
                <a:tc>
                  <a:txBody>
                    <a:bodyPr/>
                    <a:lstStyle/>
                    <a:p>
                      <a:pPr algn="ctr" fontAlgn="b"/>
                      <a:r>
                        <a:rPr lang="en-US" sz="1800" b="1" i="0" u="none" strike="noStrike" dirty="0" smtClean="0">
                          <a:solidFill>
                            <a:srgbClr val="C00000"/>
                          </a:solidFill>
                          <a:effectLst/>
                          <a:latin typeface="+mn-lt"/>
                        </a:rPr>
                        <a:t>-12%</a:t>
                      </a:r>
                      <a:endParaRPr lang="en-US" sz="1800" b="1" i="0" u="none" strike="noStrike" dirty="0">
                        <a:solidFill>
                          <a:srgbClr val="C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554672837"/>
              </p:ext>
            </p:extLst>
          </p:nvPr>
        </p:nvGraphicFramePr>
        <p:xfrm>
          <a:off x="69849" y="1493487"/>
          <a:ext cx="4352924" cy="4365446"/>
        </p:xfrm>
        <a:graphic>
          <a:graphicData uri="http://schemas.openxmlformats.org/drawingml/2006/table">
            <a:tbl>
              <a:tblPr>
                <a:tableStyleId>{073A0DAA-6AF3-43AB-8588-CEC1D06C72B9}</a:tableStyleId>
              </a:tblPr>
              <a:tblGrid>
                <a:gridCol w="4352924"/>
              </a:tblGrid>
              <a:tr h="172581">
                <a:tc>
                  <a:txBody>
                    <a:bodyPr/>
                    <a:lstStyle/>
                    <a:p>
                      <a:pPr algn="r" fontAlgn="ctr">
                        <a:lnSpc>
                          <a:spcPts val="1600"/>
                        </a:lnSpc>
                      </a:pPr>
                      <a:r>
                        <a:rPr lang="en-US" sz="1600" b="0" i="0" u="none" strike="noStrike" dirty="0">
                          <a:solidFill>
                            <a:srgbClr val="000000"/>
                          </a:solidFill>
                          <a:effectLst/>
                          <a:latin typeface="+mn-lt"/>
                        </a:rPr>
                        <a:t>A candidate who will work to expand transportation options and provide more alternatives to driving, like light rail buses, and more opportunities to walk and bike</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92764">
                <a:tc>
                  <a:txBody>
                    <a:bodyPr/>
                    <a:lstStyle/>
                    <a:p>
                      <a:pPr algn="r" fontAlgn="ctr">
                        <a:lnSpc>
                          <a:spcPts val="1600"/>
                        </a:lnSpc>
                      </a:pPr>
                      <a:r>
                        <a:rPr lang="en-US" sz="1600" b="0" i="0" u="none" strike="noStrike" dirty="0">
                          <a:solidFill>
                            <a:srgbClr val="000000"/>
                          </a:solidFill>
                          <a:effectLst/>
                          <a:latin typeface="+mn-lt"/>
                        </a:rPr>
                        <a:t>A candidate who supports state laws requiring utilities to use more clean energy and increase their energy efficiency</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33996">
                <a:tc>
                  <a:txBody>
                    <a:bodyPr/>
                    <a:lstStyle/>
                    <a:p>
                      <a:pPr algn="r" fontAlgn="ctr">
                        <a:lnSpc>
                          <a:spcPts val="1600"/>
                        </a:lnSpc>
                      </a:pPr>
                      <a:r>
                        <a:rPr lang="en-US" sz="1600" b="0" i="0" u="none" strike="noStrike" dirty="0">
                          <a:solidFill>
                            <a:srgbClr val="000000"/>
                          </a:solidFill>
                          <a:effectLst/>
                          <a:latin typeface="+mn-lt"/>
                        </a:rPr>
                        <a:t>A candidate who wants to </a:t>
                      </a:r>
                      <a:r>
                        <a:rPr lang="en-US" sz="1600" b="0" i="0" u="sng" strike="noStrike" dirty="0">
                          <a:solidFill>
                            <a:srgbClr val="000000"/>
                          </a:solidFill>
                          <a:effectLst/>
                          <a:latin typeface="+mn-lt"/>
                        </a:rPr>
                        <a:t>stop</a:t>
                      </a:r>
                      <a:r>
                        <a:rPr lang="en-US" sz="1600" b="0" i="0" u="none" strike="noStrike" dirty="0">
                          <a:solidFill>
                            <a:srgbClr val="000000"/>
                          </a:solidFill>
                          <a:effectLst/>
                          <a:latin typeface="+mn-lt"/>
                        </a:rPr>
                        <a:t> taxpayer support for oil and gas companies</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844657">
                <a:tc>
                  <a:txBody>
                    <a:bodyPr/>
                    <a:lstStyle/>
                    <a:p>
                      <a:pPr algn="r" fontAlgn="ctr">
                        <a:lnSpc>
                          <a:spcPts val="1600"/>
                        </a:lnSpc>
                      </a:pPr>
                      <a:r>
                        <a:rPr lang="en-US" sz="1600" b="0" i="0" u="none" strike="noStrike" dirty="0">
                          <a:solidFill>
                            <a:srgbClr val="000000"/>
                          </a:solidFill>
                          <a:effectLst/>
                          <a:latin typeface="+mn-lt"/>
                        </a:rPr>
                        <a:t>A candidate who wants to reduce government red tape so that there can be more oil and gas development in your state</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38175">
                <a:tc>
                  <a:txBody>
                    <a:bodyPr/>
                    <a:lstStyle/>
                    <a:p>
                      <a:pPr algn="r" fontAlgn="ctr">
                        <a:lnSpc>
                          <a:spcPts val="1600"/>
                        </a:lnSpc>
                      </a:pPr>
                      <a:r>
                        <a:rPr lang="en-US" sz="1600" b="0" i="0" u="none" strike="noStrike">
                          <a:solidFill>
                            <a:srgbClr val="000000"/>
                          </a:solidFill>
                          <a:effectLst/>
                          <a:latin typeface="+mn-lt"/>
                        </a:rPr>
                        <a:t>A candidate who wants to keep energy prices low, regardless of where the energy comes from</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35434">
                <a:tc>
                  <a:txBody>
                    <a:bodyPr/>
                    <a:lstStyle/>
                    <a:p>
                      <a:pPr algn="r" fontAlgn="ctr">
                        <a:lnSpc>
                          <a:spcPts val="1600"/>
                        </a:lnSpc>
                      </a:pPr>
                      <a:r>
                        <a:rPr lang="en-US" sz="1600" b="0" i="0" u="none" strike="noStrike" dirty="0">
                          <a:solidFill>
                            <a:srgbClr val="000000"/>
                          </a:solidFill>
                          <a:effectLst/>
                          <a:latin typeface="+mn-lt"/>
                        </a:rPr>
                        <a:t>A candidate who wants to </a:t>
                      </a:r>
                      <a:r>
                        <a:rPr lang="en-US" sz="1600" b="0" i="0" u="sng" strike="noStrike" dirty="0">
                          <a:solidFill>
                            <a:srgbClr val="000000"/>
                          </a:solidFill>
                          <a:effectLst/>
                          <a:latin typeface="+mn-lt"/>
                        </a:rPr>
                        <a:t>stop</a:t>
                      </a:r>
                      <a:r>
                        <a:rPr lang="en-US" sz="1600" b="0" i="0" u="none" strike="noStrike" dirty="0">
                          <a:solidFill>
                            <a:srgbClr val="000000"/>
                          </a:solidFill>
                          <a:effectLst/>
                          <a:latin typeface="+mn-lt"/>
                        </a:rPr>
                        <a:t> taxpayer support for solar and wind energy companies</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22795721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Methodology</a:t>
            </a:r>
            <a:endParaRPr lang="en-US" sz="3200" dirty="0"/>
          </a:p>
        </p:txBody>
      </p:sp>
      <p:sp>
        <p:nvSpPr>
          <p:cNvPr id="6" name="Text Placeholder 4"/>
          <p:cNvSpPr txBox="1">
            <a:spLocks/>
          </p:cNvSpPr>
          <p:nvPr/>
        </p:nvSpPr>
        <p:spPr>
          <a:xfrm>
            <a:off x="292101" y="1516063"/>
            <a:ext cx="5405966" cy="42751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r>
              <a:rPr lang="en-US" sz="2800" kern="0" dirty="0" smtClean="0"/>
              <a:t>Survey conducted July 26 – August 3, 2014</a:t>
            </a:r>
          </a:p>
          <a:p>
            <a:r>
              <a:rPr lang="en-US" sz="2800" kern="0" dirty="0" smtClean="0"/>
              <a:t>Interviews on landline and wireless phones with 405 randomly-selected Ohio registered voters</a:t>
            </a:r>
          </a:p>
          <a:p>
            <a:pPr algn="just"/>
            <a:r>
              <a:rPr lang="en-US" sz="2800" kern="0" dirty="0" smtClean="0"/>
              <a:t>Margin of sampling error  of +/-4.9%</a:t>
            </a:r>
          </a:p>
        </p:txBody>
      </p:sp>
      <p:pic>
        <p:nvPicPr>
          <p:cNvPr id="2" name="Picture 2" descr="C:\Users\Liz\AppData\Local\Microsoft\Windows\Temporary Internet Files\Content.IE5\H7U19MHM\MC900027406[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73800" y="1705810"/>
            <a:ext cx="2466086" cy="317723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a:t>
            </a:r>
            <a:r>
              <a:rPr lang="en-US" dirty="0"/>
              <a:t>Energy Issues</a:t>
            </a:r>
          </a:p>
        </p:txBody>
      </p:sp>
    </p:spTree>
    <p:extLst>
      <p:ext uri="{BB962C8B-B14F-4D97-AF65-F5344CB8AC3E}">
        <p14:creationId xmlns:p14="http://schemas.microsoft.com/office/powerpoint/2010/main" xmlns="" val="1736582040"/>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2118417563"/>
              </p:ext>
            </p:extLst>
          </p:nvPr>
        </p:nvGraphicFramePr>
        <p:xfrm>
          <a:off x="88681" y="1988191"/>
          <a:ext cx="7679525" cy="4143025"/>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9"/>
          <p:cNvSpPr>
            <a:spLocks noGrp="1"/>
          </p:cNvSpPr>
          <p:nvPr>
            <p:ph type="title"/>
          </p:nvPr>
        </p:nvSpPr>
        <p:spPr/>
        <p:txBody>
          <a:bodyPr/>
          <a:lstStyle/>
          <a:p>
            <a:r>
              <a:rPr lang="en-US" sz="2700" dirty="0" smtClean="0"/>
              <a:t>Voters strongly support increased use of energy efficiency, solar and wind power.</a:t>
            </a:r>
            <a:endParaRPr lang="en-US" sz="2700" dirty="0"/>
          </a:p>
        </p:txBody>
      </p:sp>
      <p:sp>
        <p:nvSpPr>
          <p:cNvPr id="11" name="Text Placeholder 10"/>
          <p:cNvSpPr>
            <a:spLocks noGrp="1"/>
          </p:cNvSpPr>
          <p:nvPr>
            <p:ph type="body" sz="quarter" idx="10"/>
          </p:nvPr>
        </p:nvSpPr>
        <p:spPr/>
        <p:txBody>
          <a:bodyPr/>
          <a:lstStyle/>
          <a:p>
            <a:r>
              <a:rPr lang="en-US" dirty="0" smtClean="0"/>
              <a:t>Q6f/h/l. ^Not Part of Split Sample</a:t>
            </a:r>
            <a:endParaRPr lang="en-US" dirty="0"/>
          </a:p>
        </p:txBody>
      </p:sp>
      <p:sp>
        <p:nvSpPr>
          <p:cNvPr id="12" name="TextBox 11"/>
          <p:cNvSpPr txBox="1"/>
          <p:nvPr/>
        </p:nvSpPr>
        <p:spPr>
          <a:xfrm>
            <a:off x="172571" y="1180767"/>
            <a:ext cx="8669425" cy="584775"/>
          </a:xfrm>
          <a:prstGeom prst="rect">
            <a:avLst/>
          </a:prstGeom>
          <a:noFill/>
        </p:spPr>
        <p:txBody>
          <a:bodyPr wrap="square" rtlCol="0">
            <a:spAutoFit/>
          </a:bodyPr>
          <a:lstStyle/>
          <a:p>
            <a:pPr algn="ctr"/>
            <a:r>
              <a:rPr lang="en-US" sz="1600" i="1" dirty="0">
                <a:latin typeface="+mn-lt"/>
              </a:rPr>
              <a:t>Here is a list of specific sources of energy.  Please tell me whether you would support or oppose </a:t>
            </a:r>
            <a:r>
              <a:rPr lang="en-US" sz="1600" i="1" u="sng" dirty="0">
                <a:latin typeface="+mn-lt"/>
              </a:rPr>
              <a:t>increasing</a:t>
            </a:r>
            <a:r>
              <a:rPr lang="en-US" sz="1600" i="1" dirty="0">
                <a:latin typeface="+mn-lt"/>
              </a:rPr>
              <a:t> use of that source of energy to meet your state’s future </a:t>
            </a:r>
            <a:r>
              <a:rPr lang="en-US" sz="1600" i="1" dirty="0" smtClean="0">
                <a:latin typeface="+mn-lt"/>
              </a:rPr>
              <a:t>needs.</a:t>
            </a:r>
            <a:endParaRPr lang="en-US" sz="1600" i="1" dirty="0">
              <a:latin typeface="+mn-lt"/>
            </a:endParaRPr>
          </a:p>
        </p:txBody>
      </p:sp>
      <p:graphicFrame>
        <p:nvGraphicFramePr>
          <p:cNvPr id="13" name="Table 12"/>
          <p:cNvGraphicFramePr>
            <a:graphicFrameLocks noGrp="1"/>
          </p:cNvGraphicFramePr>
          <p:nvPr>
            <p:extLst>
              <p:ext uri="{D42A27DB-BD31-4B8C-83A1-F6EECF244321}">
                <p14:modId xmlns:p14="http://schemas.microsoft.com/office/powerpoint/2010/main" xmlns="" val="2136352317"/>
              </p:ext>
            </p:extLst>
          </p:nvPr>
        </p:nvGraphicFramePr>
        <p:xfrm>
          <a:off x="7650760" y="1987216"/>
          <a:ext cx="1451294" cy="3506933"/>
        </p:xfrm>
        <a:graphic>
          <a:graphicData uri="http://schemas.openxmlformats.org/drawingml/2006/table">
            <a:tbl>
              <a:tblPr>
                <a:tableStyleId>{073A0DAA-6AF3-43AB-8588-CEC1D06C72B9}</a:tableStyleId>
              </a:tblPr>
              <a:tblGrid>
                <a:gridCol w="725647"/>
                <a:gridCol w="725647"/>
              </a:tblGrid>
              <a:tr h="182880">
                <a:tc>
                  <a:txBody>
                    <a:bodyPr/>
                    <a:lstStyle/>
                    <a:p>
                      <a:pPr algn="ctr" fontAlgn="b">
                        <a:lnSpc>
                          <a:spcPts val="1700"/>
                        </a:lnSpc>
                      </a:pPr>
                      <a:r>
                        <a:rPr lang="en-US" sz="1800" b="1" u="none" strike="noStrike" dirty="0">
                          <a:solidFill>
                            <a:schemeClr val="accent1"/>
                          </a:solidFill>
                          <a:effectLst/>
                        </a:rPr>
                        <a:t>Total Supp.</a:t>
                      </a:r>
                      <a:endParaRPr lang="en-US" sz="1800" b="1" i="0" u="none" strike="noStrike" dirty="0">
                        <a:solidFill>
                          <a:schemeClr val="accent1"/>
                        </a:solidFill>
                        <a:effectLst/>
                        <a:latin typeface="Calibri" panose="020F0502020204030204" pitchFamily="34" charset="0"/>
                      </a:endParaRPr>
                    </a:p>
                  </a:txBody>
                  <a:tcPr marL="7620" marR="7620" marT="7620" marB="0" anchor="b">
                    <a:noFill/>
                  </a:tcPr>
                </a:tc>
                <a:tc>
                  <a:txBody>
                    <a:bodyPr/>
                    <a:lstStyle/>
                    <a:p>
                      <a:pPr algn="ctr" fontAlgn="b">
                        <a:lnSpc>
                          <a:spcPts val="1700"/>
                        </a:lnSpc>
                      </a:pPr>
                      <a:r>
                        <a:rPr lang="en-US" sz="1800" b="1" u="none" strike="noStrike" dirty="0">
                          <a:solidFill>
                            <a:schemeClr val="accent4"/>
                          </a:solidFill>
                          <a:effectLst/>
                        </a:rPr>
                        <a:t>Total Opp.</a:t>
                      </a:r>
                      <a:endParaRPr lang="en-US" sz="1800" b="1" i="0" u="none" strike="noStrike" dirty="0">
                        <a:solidFill>
                          <a:schemeClr val="accent4"/>
                        </a:solidFill>
                        <a:effectLst/>
                        <a:latin typeface="Calibri" panose="020F0502020204030204" pitchFamily="34" charset="0"/>
                      </a:endParaRPr>
                    </a:p>
                  </a:txBody>
                  <a:tcPr marL="7620" marR="7620" marT="7620" marB="0" anchor="b">
                    <a:noFill/>
                  </a:tcPr>
                </a:tc>
              </a:tr>
              <a:tr h="750517">
                <a:tc>
                  <a:txBody>
                    <a:bodyPr/>
                    <a:lstStyle/>
                    <a:p>
                      <a:pPr algn="ctr" fontAlgn="ctr"/>
                      <a:r>
                        <a:rPr lang="en-US" sz="1800" b="1" u="none" strike="noStrike" dirty="0" smtClean="0">
                          <a:solidFill>
                            <a:schemeClr val="accent1"/>
                          </a:solidFill>
                          <a:effectLst/>
                        </a:rPr>
                        <a:t>94%</a:t>
                      </a:r>
                      <a:endParaRPr lang="en-US" sz="1800" b="1" i="1" u="none" strike="noStrike" dirty="0">
                        <a:solidFill>
                          <a:schemeClr val="accent1"/>
                        </a:solidFill>
                        <a:effectLst/>
                        <a:latin typeface="CG Times" panose="02020603050405020304" pitchFamily="18" charset="0"/>
                      </a:endParaRPr>
                    </a:p>
                  </a:txBody>
                  <a:tcPr marL="7620" marR="7620" marT="7620" marB="0" anchor="b">
                    <a:noFill/>
                  </a:tcPr>
                </a:tc>
                <a:tc>
                  <a:txBody>
                    <a:bodyPr/>
                    <a:lstStyle/>
                    <a:p>
                      <a:pPr algn="ctr" fontAlgn="ctr"/>
                      <a:r>
                        <a:rPr lang="en-US" sz="1800" b="1" u="none" strike="noStrike" dirty="0" smtClean="0">
                          <a:solidFill>
                            <a:schemeClr val="accent4"/>
                          </a:solidFill>
                          <a:effectLst/>
                        </a:rPr>
                        <a:t>4%</a:t>
                      </a:r>
                      <a:endParaRPr lang="en-US" sz="1800" b="1" i="1" u="none" strike="noStrike" dirty="0">
                        <a:solidFill>
                          <a:schemeClr val="accent4"/>
                        </a:solidFill>
                        <a:effectLst/>
                        <a:latin typeface="CG Times" panose="02020603050405020304" pitchFamily="18" charset="0"/>
                      </a:endParaRPr>
                    </a:p>
                  </a:txBody>
                  <a:tcPr marL="7620" marR="7620" marT="7620" marB="0" anchor="b">
                    <a:noFill/>
                  </a:tcPr>
                </a:tc>
              </a:tr>
              <a:tr h="1177871">
                <a:tc>
                  <a:txBody>
                    <a:bodyPr/>
                    <a:lstStyle/>
                    <a:p>
                      <a:pPr algn="ctr" fontAlgn="ctr"/>
                      <a:r>
                        <a:rPr lang="en-US" sz="1800" b="1" u="none" strike="noStrike" dirty="0" smtClean="0">
                          <a:solidFill>
                            <a:schemeClr val="accent1"/>
                          </a:solidFill>
                          <a:effectLst/>
                        </a:rPr>
                        <a:t>90%</a:t>
                      </a:r>
                      <a:endParaRPr lang="en-US" sz="1800" b="1" i="1" u="none" strike="noStrike" dirty="0">
                        <a:solidFill>
                          <a:schemeClr val="accent1"/>
                        </a:solidFill>
                        <a:effectLst/>
                        <a:latin typeface="CG Times" panose="02020603050405020304" pitchFamily="18" charset="0"/>
                      </a:endParaRPr>
                    </a:p>
                  </a:txBody>
                  <a:tcPr marL="7620" marR="7620" marT="7620" marB="0" anchor="b">
                    <a:noFill/>
                  </a:tcPr>
                </a:tc>
                <a:tc>
                  <a:txBody>
                    <a:bodyPr/>
                    <a:lstStyle/>
                    <a:p>
                      <a:pPr algn="ctr" fontAlgn="ctr"/>
                      <a:r>
                        <a:rPr lang="en-US" sz="1800" b="1" u="none" strike="noStrike" dirty="0" smtClean="0">
                          <a:solidFill>
                            <a:schemeClr val="accent4"/>
                          </a:solidFill>
                          <a:effectLst/>
                        </a:rPr>
                        <a:t>8%</a:t>
                      </a:r>
                      <a:endParaRPr lang="en-US" sz="1800" b="1" i="1" u="none" strike="noStrike" dirty="0">
                        <a:solidFill>
                          <a:schemeClr val="accent4"/>
                        </a:solidFill>
                        <a:effectLst/>
                        <a:latin typeface="CG Times" panose="02020603050405020304" pitchFamily="18" charset="0"/>
                      </a:endParaRPr>
                    </a:p>
                  </a:txBody>
                  <a:tcPr marL="7620" marR="7620" marT="7620" marB="0" anchor="b">
                    <a:noFill/>
                  </a:tcPr>
                </a:tc>
              </a:tr>
              <a:tr h="1139125">
                <a:tc>
                  <a:txBody>
                    <a:bodyPr/>
                    <a:lstStyle/>
                    <a:p>
                      <a:pPr algn="ctr" fontAlgn="ctr"/>
                      <a:r>
                        <a:rPr lang="en-US" sz="1800" b="1" u="none" strike="noStrike" dirty="0" smtClean="0">
                          <a:solidFill>
                            <a:schemeClr val="accent1"/>
                          </a:solidFill>
                          <a:effectLst/>
                        </a:rPr>
                        <a:t>85%</a:t>
                      </a:r>
                      <a:endParaRPr lang="en-US" sz="1800" b="1" i="1" u="none" strike="noStrike" dirty="0">
                        <a:solidFill>
                          <a:schemeClr val="accent1"/>
                        </a:solidFill>
                        <a:effectLst/>
                        <a:latin typeface="CG Times" panose="02020603050405020304" pitchFamily="18" charset="0"/>
                      </a:endParaRPr>
                    </a:p>
                  </a:txBody>
                  <a:tcPr marL="7620" marR="7620" marT="7620" marB="0" anchor="b">
                    <a:noFill/>
                  </a:tcPr>
                </a:tc>
                <a:tc>
                  <a:txBody>
                    <a:bodyPr/>
                    <a:lstStyle/>
                    <a:p>
                      <a:pPr algn="ctr" fontAlgn="ctr"/>
                      <a:r>
                        <a:rPr lang="en-US" sz="1800" b="1" u="none" strike="noStrike" dirty="0" smtClean="0">
                          <a:solidFill>
                            <a:schemeClr val="accent4"/>
                          </a:solidFill>
                          <a:effectLst/>
                        </a:rPr>
                        <a:t>14%</a:t>
                      </a:r>
                      <a:endParaRPr lang="en-US" sz="1800" b="1" i="1" u="none" strike="noStrike" dirty="0">
                        <a:solidFill>
                          <a:schemeClr val="accent4"/>
                        </a:solidFill>
                        <a:effectLst/>
                        <a:latin typeface="CG Times" panose="02020603050405020304" pitchFamily="18" charset="0"/>
                      </a:endParaRPr>
                    </a:p>
                  </a:txBody>
                  <a:tcPr marL="7620" marR="7620" marT="7620" marB="0" anchor="b">
                    <a:noFill/>
                  </a:tcPr>
                </a:tc>
              </a:tr>
            </a:tbl>
          </a:graphicData>
        </a:graphic>
      </p:graphicFrame>
    </p:spTree>
    <p:extLst>
      <p:ext uri="{BB962C8B-B14F-4D97-AF65-F5344CB8AC3E}">
        <p14:creationId xmlns:p14="http://schemas.microsoft.com/office/powerpoint/2010/main" xmlns="" val="48240315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1273281122"/>
              </p:ext>
            </p:extLst>
          </p:nvPr>
        </p:nvGraphicFramePr>
        <p:xfrm>
          <a:off x="172571" y="1988191"/>
          <a:ext cx="7595635" cy="4143025"/>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9"/>
          <p:cNvSpPr>
            <a:spLocks noGrp="1"/>
          </p:cNvSpPr>
          <p:nvPr>
            <p:ph type="title"/>
          </p:nvPr>
        </p:nvSpPr>
        <p:spPr/>
        <p:txBody>
          <a:bodyPr/>
          <a:lstStyle/>
          <a:p>
            <a:r>
              <a:rPr lang="en-US" sz="2700" dirty="0" smtClean="0"/>
              <a:t>Voters support increasing the use of many sources of energy, with varying intensity.</a:t>
            </a:r>
            <a:endParaRPr lang="en-US" sz="2700" dirty="0"/>
          </a:p>
        </p:txBody>
      </p:sp>
      <p:sp>
        <p:nvSpPr>
          <p:cNvPr id="11" name="Text Placeholder 10"/>
          <p:cNvSpPr>
            <a:spLocks noGrp="1"/>
          </p:cNvSpPr>
          <p:nvPr>
            <p:ph type="body" sz="quarter" idx="10"/>
          </p:nvPr>
        </p:nvSpPr>
        <p:spPr/>
        <p:txBody>
          <a:bodyPr/>
          <a:lstStyle/>
          <a:p>
            <a:r>
              <a:rPr lang="en-US" dirty="0" smtClean="0"/>
              <a:t>Q6a/b/d/e/</a:t>
            </a:r>
            <a:r>
              <a:rPr lang="en-US" dirty="0" err="1" smtClean="0"/>
              <a:t>i</a:t>
            </a:r>
            <a:r>
              <a:rPr lang="en-US" dirty="0" smtClean="0"/>
              <a:t>. ^Not Part of Split Sample</a:t>
            </a:r>
            <a:endParaRPr lang="en-US" dirty="0"/>
          </a:p>
        </p:txBody>
      </p:sp>
      <p:sp>
        <p:nvSpPr>
          <p:cNvPr id="12" name="TextBox 11"/>
          <p:cNvSpPr txBox="1"/>
          <p:nvPr/>
        </p:nvSpPr>
        <p:spPr>
          <a:xfrm>
            <a:off x="172571" y="1180767"/>
            <a:ext cx="8669425" cy="584775"/>
          </a:xfrm>
          <a:prstGeom prst="rect">
            <a:avLst/>
          </a:prstGeom>
          <a:noFill/>
        </p:spPr>
        <p:txBody>
          <a:bodyPr wrap="square" rtlCol="0">
            <a:spAutoFit/>
          </a:bodyPr>
          <a:lstStyle/>
          <a:p>
            <a:pPr algn="ctr"/>
            <a:r>
              <a:rPr lang="en-US" sz="1600" i="1" dirty="0">
                <a:latin typeface="+mn-lt"/>
              </a:rPr>
              <a:t>Here is a list of specific sources of energy.  Please tell me whether you would support or oppose </a:t>
            </a:r>
            <a:r>
              <a:rPr lang="en-US" sz="1600" i="1" u="sng" dirty="0">
                <a:latin typeface="+mn-lt"/>
              </a:rPr>
              <a:t>increasing</a:t>
            </a:r>
            <a:r>
              <a:rPr lang="en-US" sz="1600" i="1" dirty="0">
                <a:latin typeface="+mn-lt"/>
              </a:rPr>
              <a:t> use of that source of energy to meet your state’s future </a:t>
            </a:r>
            <a:r>
              <a:rPr lang="en-US" sz="1600" i="1" dirty="0" smtClean="0">
                <a:latin typeface="+mn-lt"/>
              </a:rPr>
              <a:t>needs.</a:t>
            </a:r>
            <a:endParaRPr lang="en-US" sz="1600" i="1" dirty="0">
              <a:latin typeface="+mn-lt"/>
            </a:endParaRPr>
          </a:p>
        </p:txBody>
      </p:sp>
      <p:graphicFrame>
        <p:nvGraphicFramePr>
          <p:cNvPr id="13" name="Table 12"/>
          <p:cNvGraphicFramePr>
            <a:graphicFrameLocks noGrp="1"/>
          </p:cNvGraphicFramePr>
          <p:nvPr>
            <p:extLst>
              <p:ext uri="{D42A27DB-BD31-4B8C-83A1-F6EECF244321}">
                <p14:modId xmlns:p14="http://schemas.microsoft.com/office/powerpoint/2010/main" xmlns="" val="2568641317"/>
              </p:ext>
            </p:extLst>
          </p:nvPr>
        </p:nvGraphicFramePr>
        <p:xfrm>
          <a:off x="7650760" y="1987216"/>
          <a:ext cx="1451294" cy="3700662"/>
        </p:xfrm>
        <a:graphic>
          <a:graphicData uri="http://schemas.openxmlformats.org/drawingml/2006/table">
            <a:tbl>
              <a:tblPr>
                <a:tableStyleId>{073A0DAA-6AF3-43AB-8588-CEC1D06C72B9}</a:tableStyleId>
              </a:tblPr>
              <a:tblGrid>
                <a:gridCol w="725647"/>
                <a:gridCol w="725647"/>
              </a:tblGrid>
              <a:tr h="182880">
                <a:tc>
                  <a:txBody>
                    <a:bodyPr/>
                    <a:lstStyle/>
                    <a:p>
                      <a:pPr algn="ctr" fontAlgn="b">
                        <a:lnSpc>
                          <a:spcPts val="1700"/>
                        </a:lnSpc>
                      </a:pPr>
                      <a:r>
                        <a:rPr lang="en-US" sz="1800" b="1" u="none" strike="noStrike" dirty="0">
                          <a:solidFill>
                            <a:schemeClr val="accent1"/>
                          </a:solidFill>
                          <a:effectLst/>
                        </a:rPr>
                        <a:t>Total Supp.</a:t>
                      </a:r>
                      <a:endParaRPr lang="en-US" sz="1800" b="1" i="0" u="none" strike="noStrike" dirty="0">
                        <a:solidFill>
                          <a:schemeClr val="accent1"/>
                        </a:solidFill>
                        <a:effectLst/>
                        <a:latin typeface="Calibri" panose="020F0502020204030204" pitchFamily="34" charset="0"/>
                      </a:endParaRPr>
                    </a:p>
                  </a:txBody>
                  <a:tcPr marL="7620" marR="7620" marT="7620" marB="0" anchor="b">
                    <a:noFill/>
                  </a:tcPr>
                </a:tc>
                <a:tc>
                  <a:txBody>
                    <a:bodyPr/>
                    <a:lstStyle/>
                    <a:p>
                      <a:pPr algn="ctr" fontAlgn="b">
                        <a:lnSpc>
                          <a:spcPts val="1700"/>
                        </a:lnSpc>
                      </a:pPr>
                      <a:r>
                        <a:rPr lang="en-US" sz="1800" b="1" u="none" strike="noStrike" dirty="0">
                          <a:solidFill>
                            <a:schemeClr val="accent4"/>
                          </a:solidFill>
                          <a:effectLst/>
                        </a:rPr>
                        <a:t>Total Opp.</a:t>
                      </a:r>
                      <a:endParaRPr lang="en-US" sz="1800" b="1" i="0" u="none" strike="noStrike" dirty="0">
                        <a:solidFill>
                          <a:schemeClr val="accent4"/>
                        </a:solidFill>
                        <a:effectLst/>
                        <a:latin typeface="Calibri" panose="020F0502020204030204" pitchFamily="34" charset="0"/>
                      </a:endParaRPr>
                    </a:p>
                  </a:txBody>
                  <a:tcPr marL="7620" marR="7620" marT="7620" marB="0" anchor="b">
                    <a:noFill/>
                  </a:tcPr>
                </a:tc>
              </a:tr>
              <a:tr h="471547">
                <a:tc>
                  <a:txBody>
                    <a:bodyPr/>
                    <a:lstStyle/>
                    <a:p>
                      <a:pPr algn="ctr" fontAlgn="ctr"/>
                      <a:r>
                        <a:rPr lang="en-US" sz="1800" b="1" i="0" u="none" strike="noStrike" dirty="0">
                          <a:solidFill>
                            <a:schemeClr val="accent1"/>
                          </a:solidFill>
                          <a:effectLst/>
                          <a:latin typeface="+mn-lt"/>
                        </a:rPr>
                        <a:t>88%</a:t>
                      </a:r>
                    </a:p>
                  </a:txBody>
                  <a:tcPr marL="7620" marR="7620" marT="7620" marB="0" anchor="b">
                    <a:noFill/>
                  </a:tcPr>
                </a:tc>
                <a:tc>
                  <a:txBody>
                    <a:bodyPr/>
                    <a:lstStyle/>
                    <a:p>
                      <a:pPr algn="ctr" fontAlgn="ctr"/>
                      <a:r>
                        <a:rPr lang="en-US" sz="1800" b="1" i="0" u="none" strike="noStrike" dirty="0">
                          <a:solidFill>
                            <a:schemeClr val="accent4"/>
                          </a:solidFill>
                          <a:effectLst/>
                          <a:latin typeface="+mn-lt"/>
                        </a:rPr>
                        <a:t>10%</a:t>
                      </a:r>
                    </a:p>
                  </a:txBody>
                  <a:tcPr marL="7620" marR="7620" marT="7620" marB="0" anchor="b">
                    <a:noFill/>
                  </a:tcPr>
                </a:tc>
              </a:tr>
              <a:tr h="697424">
                <a:tc>
                  <a:txBody>
                    <a:bodyPr/>
                    <a:lstStyle/>
                    <a:p>
                      <a:pPr algn="ctr" fontAlgn="ctr"/>
                      <a:r>
                        <a:rPr lang="en-US" sz="1800" b="1" i="0" u="none" strike="noStrike" dirty="0">
                          <a:solidFill>
                            <a:schemeClr val="accent1"/>
                          </a:solidFill>
                          <a:effectLst/>
                          <a:latin typeface="+mn-lt"/>
                        </a:rPr>
                        <a:t>82%</a:t>
                      </a:r>
                    </a:p>
                  </a:txBody>
                  <a:tcPr marL="7620" marR="7620" marT="7620" marB="0" anchor="b">
                    <a:noFill/>
                  </a:tcPr>
                </a:tc>
                <a:tc>
                  <a:txBody>
                    <a:bodyPr/>
                    <a:lstStyle/>
                    <a:p>
                      <a:pPr algn="ctr" fontAlgn="ctr"/>
                      <a:r>
                        <a:rPr lang="en-US" sz="1800" b="1" i="0" u="none" strike="noStrike" dirty="0">
                          <a:solidFill>
                            <a:schemeClr val="accent4"/>
                          </a:solidFill>
                          <a:effectLst/>
                          <a:latin typeface="+mn-lt"/>
                        </a:rPr>
                        <a:t>7%</a:t>
                      </a:r>
                    </a:p>
                  </a:txBody>
                  <a:tcPr marL="7620" marR="7620" marT="7620" marB="0" anchor="b">
                    <a:noFill/>
                  </a:tcPr>
                </a:tc>
              </a:tr>
              <a:tr h="720671">
                <a:tc>
                  <a:txBody>
                    <a:bodyPr/>
                    <a:lstStyle/>
                    <a:p>
                      <a:pPr algn="ctr" fontAlgn="ctr"/>
                      <a:r>
                        <a:rPr lang="en-US" sz="1800" b="1" i="0" u="none" strike="noStrike" dirty="0">
                          <a:solidFill>
                            <a:schemeClr val="accent1"/>
                          </a:solidFill>
                          <a:effectLst/>
                          <a:latin typeface="+mn-lt"/>
                        </a:rPr>
                        <a:t>65%</a:t>
                      </a:r>
                    </a:p>
                  </a:txBody>
                  <a:tcPr marL="7620" marR="7620" marT="7620" marB="0" anchor="b">
                    <a:noFill/>
                  </a:tcPr>
                </a:tc>
                <a:tc>
                  <a:txBody>
                    <a:bodyPr/>
                    <a:lstStyle/>
                    <a:p>
                      <a:pPr algn="ctr" fontAlgn="ctr"/>
                      <a:r>
                        <a:rPr lang="en-US" sz="1800" b="1" i="0" u="none" strike="noStrike" dirty="0">
                          <a:solidFill>
                            <a:schemeClr val="accent4"/>
                          </a:solidFill>
                          <a:effectLst/>
                          <a:latin typeface="+mn-lt"/>
                        </a:rPr>
                        <a:t>32%</a:t>
                      </a:r>
                    </a:p>
                  </a:txBody>
                  <a:tcPr marL="7620" marR="7620" marT="7620" marB="0" anchor="b">
                    <a:noFill/>
                  </a:tcPr>
                </a:tc>
              </a:tr>
              <a:tr h="681925">
                <a:tc>
                  <a:txBody>
                    <a:bodyPr/>
                    <a:lstStyle/>
                    <a:p>
                      <a:pPr algn="ctr" fontAlgn="ctr"/>
                      <a:r>
                        <a:rPr lang="en-US" sz="1800" b="1" i="0" u="none" strike="noStrike" dirty="0">
                          <a:solidFill>
                            <a:schemeClr val="accent1"/>
                          </a:solidFill>
                          <a:effectLst/>
                          <a:latin typeface="+mn-lt"/>
                        </a:rPr>
                        <a:t>53%</a:t>
                      </a:r>
                    </a:p>
                  </a:txBody>
                  <a:tcPr marL="7620" marR="7620" marT="7620" marB="0" anchor="b">
                    <a:noFill/>
                  </a:tcPr>
                </a:tc>
                <a:tc>
                  <a:txBody>
                    <a:bodyPr/>
                    <a:lstStyle/>
                    <a:p>
                      <a:pPr algn="ctr" fontAlgn="ctr"/>
                      <a:r>
                        <a:rPr lang="en-US" sz="1800" b="1" i="0" u="none" strike="noStrike" dirty="0">
                          <a:solidFill>
                            <a:schemeClr val="accent4"/>
                          </a:solidFill>
                          <a:effectLst/>
                          <a:latin typeface="+mn-lt"/>
                        </a:rPr>
                        <a:t>43%</a:t>
                      </a:r>
                    </a:p>
                  </a:txBody>
                  <a:tcPr marL="7620" marR="7620" marT="7620" marB="0" anchor="b">
                    <a:noFill/>
                  </a:tcPr>
                </a:tc>
              </a:tr>
              <a:tr h="689675">
                <a:tc>
                  <a:txBody>
                    <a:bodyPr/>
                    <a:lstStyle/>
                    <a:p>
                      <a:pPr algn="ctr" fontAlgn="ctr"/>
                      <a:r>
                        <a:rPr lang="en-US" sz="1800" b="1" i="0" u="none" strike="noStrike" dirty="0">
                          <a:solidFill>
                            <a:schemeClr val="accent1"/>
                          </a:solidFill>
                          <a:effectLst/>
                          <a:latin typeface="+mn-lt"/>
                        </a:rPr>
                        <a:t>46%</a:t>
                      </a:r>
                    </a:p>
                  </a:txBody>
                  <a:tcPr marL="7620" marR="7620" marT="7620" marB="0" anchor="b">
                    <a:noFill/>
                  </a:tcPr>
                </a:tc>
                <a:tc>
                  <a:txBody>
                    <a:bodyPr/>
                    <a:lstStyle/>
                    <a:p>
                      <a:pPr algn="ctr" fontAlgn="ctr"/>
                      <a:r>
                        <a:rPr lang="en-US" sz="1800" b="1" i="0" u="none" strike="noStrike" dirty="0">
                          <a:solidFill>
                            <a:schemeClr val="accent4"/>
                          </a:solidFill>
                          <a:effectLst/>
                          <a:latin typeface="+mn-lt"/>
                        </a:rPr>
                        <a:t>13%</a:t>
                      </a:r>
                    </a:p>
                  </a:txBody>
                  <a:tcPr marL="7620" marR="7620" marT="7620" marB="0" anchor="b">
                    <a:noFill/>
                  </a:tcPr>
                </a:tc>
              </a:tr>
            </a:tbl>
          </a:graphicData>
        </a:graphic>
      </p:graphicFrame>
    </p:spTree>
    <p:extLst>
      <p:ext uri="{BB962C8B-B14F-4D97-AF65-F5344CB8AC3E}">
        <p14:creationId xmlns:p14="http://schemas.microsoft.com/office/powerpoint/2010/main" xmlns="" val="286455790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Support for Increased Energy Efficiency, by Party</a:t>
            </a:r>
            <a:endParaRPr lang="en-US" dirty="0"/>
          </a:p>
        </p:txBody>
      </p:sp>
      <p:sp>
        <p:nvSpPr>
          <p:cNvPr id="2" name="Text Placeholder 1"/>
          <p:cNvSpPr>
            <a:spLocks noGrp="1"/>
          </p:cNvSpPr>
          <p:nvPr>
            <p:ph type="body" sz="quarter" idx="10"/>
          </p:nvPr>
        </p:nvSpPr>
        <p:spPr/>
        <p:txBody>
          <a:bodyPr/>
          <a:lstStyle/>
          <a:p>
            <a:r>
              <a:rPr lang="en-US" smtClean="0"/>
              <a:t>6h. Here is a list of specific sources of energy.  Please tell me whether you would support or oppose increasing use of that source of energy to meet your state’s future needs. Split Sample</a:t>
            </a:r>
            <a:endParaRPr lang="en-US" dirty="0"/>
          </a:p>
        </p:txBody>
      </p:sp>
      <p:sp>
        <p:nvSpPr>
          <p:cNvPr id="9" name="TextBox 8"/>
          <p:cNvSpPr txBox="1"/>
          <p:nvPr/>
        </p:nvSpPr>
        <p:spPr>
          <a:xfrm>
            <a:off x="1514475" y="1438275"/>
            <a:ext cx="6115050" cy="400110"/>
          </a:xfrm>
          <a:prstGeom prst="rect">
            <a:avLst/>
          </a:prstGeom>
          <a:noFill/>
        </p:spPr>
        <p:txBody>
          <a:bodyPr wrap="square" rtlCol="0">
            <a:spAutoFit/>
          </a:bodyPr>
          <a:lstStyle/>
          <a:p>
            <a:pPr algn="ctr"/>
            <a:r>
              <a:rPr lang="en-US" sz="2000" i="1" dirty="0" smtClean="0">
                <a:latin typeface="+mn-lt"/>
              </a:rPr>
              <a:t>Energy Efficiency by Party</a:t>
            </a:r>
            <a:endParaRPr lang="en-US" sz="2000" i="1" dirty="0">
              <a:latin typeface="+mn-lt"/>
            </a:endParaRPr>
          </a:p>
        </p:txBody>
      </p:sp>
      <p:graphicFrame>
        <p:nvGraphicFramePr>
          <p:cNvPr id="10" name="Chart 9"/>
          <p:cNvGraphicFramePr/>
          <p:nvPr>
            <p:extLst>
              <p:ext uri="{D42A27DB-BD31-4B8C-83A1-F6EECF244321}">
                <p14:modId xmlns:p14="http://schemas.microsoft.com/office/powerpoint/2010/main" xmlns="" val="2967573869"/>
              </p:ext>
            </p:extLst>
          </p:nvPr>
        </p:nvGraphicFramePr>
        <p:xfrm>
          <a:off x="137795" y="2147778"/>
          <a:ext cx="8868410" cy="3850094"/>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573769" y="2938897"/>
            <a:ext cx="668029" cy="338554"/>
          </a:xfrm>
          <a:prstGeom prst="rect">
            <a:avLst/>
          </a:prstGeom>
          <a:noFill/>
        </p:spPr>
        <p:txBody>
          <a:bodyPr wrap="square" rtlCol="0">
            <a:spAutoFit/>
          </a:bodyPr>
          <a:lstStyle/>
          <a:p>
            <a:pPr algn="ctr"/>
            <a:r>
              <a:rPr lang="en-US" sz="1600" dirty="0" smtClean="0">
                <a:latin typeface="+mn-lt"/>
              </a:rPr>
              <a:t>92%</a:t>
            </a:r>
            <a:endParaRPr lang="en-US" sz="1600" dirty="0">
              <a:latin typeface="+mn-lt"/>
            </a:endParaRPr>
          </a:p>
        </p:txBody>
      </p:sp>
      <p:sp>
        <p:nvSpPr>
          <p:cNvPr id="12" name="TextBox 11"/>
          <p:cNvSpPr txBox="1"/>
          <p:nvPr/>
        </p:nvSpPr>
        <p:spPr>
          <a:xfrm>
            <a:off x="3557228" y="2942201"/>
            <a:ext cx="668029" cy="338554"/>
          </a:xfrm>
          <a:prstGeom prst="rect">
            <a:avLst/>
          </a:prstGeom>
          <a:noFill/>
        </p:spPr>
        <p:txBody>
          <a:bodyPr wrap="square" rtlCol="0">
            <a:spAutoFit/>
          </a:bodyPr>
          <a:lstStyle/>
          <a:p>
            <a:pPr algn="ctr"/>
            <a:r>
              <a:rPr lang="en-US" sz="1600" dirty="0" smtClean="0">
                <a:latin typeface="+mn-lt"/>
              </a:rPr>
              <a:t>93%</a:t>
            </a:r>
            <a:endParaRPr lang="en-US" sz="1600" dirty="0">
              <a:latin typeface="+mn-lt"/>
            </a:endParaRPr>
          </a:p>
        </p:txBody>
      </p:sp>
      <p:sp>
        <p:nvSpPr>
          <p:cNvPr id="13" name="TextBox 12"/>
          <p:cNvSpPr txBox="1"/>
          <p:nvPr/>
        </p:nvSpPr>
        <p:spPr>
          <a:xfrm>
            <a:off x="6523860" y="2842875"/>
            <a:ext cx="668029" cy="338554"/>
          </a:xfrm>
          <a:prstGeom prst="rect">
            <a:avLst/>
          </a:prstGeom>
          <a:noFill/>
        </p:spPr>
        <p:txBody>
          <a:bodyPr wrap="square" rtlCol="0">
            <a:spAutoFit/>
          </a:bodyPr>
          <a:lstStyle/>
          <a:p>
            <a:pPr algn="ctr"/>
            <a:r>
              <a:rPr lang="en-US" sz="1600" dirty="0" smtClean="0">
                <a:latin typeface="+mn-lt"/>
              </a:rPr>
              <a:t>96%</a:t>
            </a:r>
            <a:endParaRPr lang="en-US" sz="1600" dirty="0">
              <a:latin typeface="+mn-lt"/>
            </a:endParaRPr>
          </a:p>
        </p:txBody>
      </p:sp>
    </p:spTree>
    <p:extLst>
      <p:ext uri="{BB962C8B-B14F-4D97-AF65-F5344CB8AC3E}">
        <p14:creationId xmlns:p14="http://schemas.microsoft.com/office/powerpoint/2010/main" xmlns="" val="314225391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Support for Increased Energy Efficiency, by </a:t>
            </a:r>
            <a:r>
              <a:rPr lang="en-US" dirty="0" smtClean="0"/>
              <a:t>Gender</a:t>
            </a:r>
            <a:endParaRPr lang="en-US" dirty="0"/>
          </a:p>
        </p:txBody>
      </p:sp>
      <p:sp>
        <p:nvSpPr>
          <p:cNvPr id="2" name="Text Placeholder 1"/>
          <p:cNvSpPr>
            <a:spLocks noGrp="1"/>
          </p:cNvSpPr>
          <p:nvPr>
            <p:ph type="body" sz="quarter" idx="10"/>
          </p:nvPr>
        </p:nvSpPr>
        <p:spPr/>
        <p:txBody>
          <a:bodyPr/>
          <a:lstStyle/>
          <a:p>
            <a:r>
              <a:rPr lang="en-US" smtClean="0"/>
              <a:t>6h. Here is a list of specific sources of energy.  Please tell me whether you would support or oppose increasing use of that source of energy to meet your state’s future needs. Split Sample</a:t>
            </a:r>
            <a:endParaRPr lang="en-US" dirty="0"/>
          </a:p>
        </p:txBody>
      </p:sp>
      <p:sp>
        <p:nvSpPr>
          <p:cNvPr id="9" name="TextBox 8"/>
          <p:cNvSpPr txBox="1"/>
          <p:nvPr/>
        </p:nvSpPr>
        <p:spPr>
          <a:xfrm>
            <a:off x="1514475" y="1438275"/>
            <a:ext cx="6115050" cy="400110"/>
          </a:xfrm>
          <a:prstGeom prst="rect">
            <a:avLst/>
          </a:prstGeom>
          <a:noFill/>
        </p:spPr>
        <p:txBody>
          <a:bodyPr wrap="square" rtlCol="0">
            <a:spAutoFit/>
          </a:bodyPr>
          <a:lstStyle/>
          <a:p>
            <a:pPr algn="ctr"/>
            <a:r>
              <a:rPr lang="en-US" sz="2000" i="1" dirty="0" smtClean="0">
                <a:latin typeface="+mn-lt"/>
              </a:rPr>
              <a:t>Energy Efficiency by Gender</a:t>
            </a:r>
            <a:endParaRPr lang="en-US" sz="2000" i="1" dirty="0">
              <a:latin typeface="+mn-lt"/>
            </a:endParaRPr>
          </a:p>
        </p:txBody>
      </p:sp>
      <p:graphicFrame>
        <p:nvGraphicFramePr>
          <p:cNvPr id="7" name="Chart 6"/>
          <p:cNvGraphicFramePr/>
          <p:nvPr>
            <p:extLst>
              <p:ext uri="{D42A27DB-BD31-4B8C-83A1-F6EECF244321}">
                <p14:modId xmlns:p14="http://schemas.microsoft.com/office/powerpoint/2010/main" xmlns="" val="240912386"/>
              </p:ext>
            </p:extLst>
          </p:nvPr>
        </p:nvGraphicFramePr>
        <p:xfrm>
          <a:off x="137795" y="2147778"/>
          <a:ext cx="8868410" cy="385009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846446" y="2941454"/>
            <a:ext cx="668029" cy="338554"/>
          </a:xfrm>
          <a:prstGeom prst="rect">
            <a:avLst/>
          </a:prstGeom>
          <a:noFill/>
        </p:spPr>
        <p:txBody>
          <a:bodyPr wrap="square" rtlCol="0">
            <a:spAutoFit/>
          </a:bodyPr>
          <a:lstStyle/>
          <a:p>
            <a:pPr algn="ctr"/>
            <a:r>
              <a:rPr lang="en-US" sz="1600" dirty="0" smtClean="0">
                <a:latin typeface="+mn-lt"/>
              </a:rPr>
              <a:t>92%</a:t>
            </a:r>
            <a:endParaRPr lang="en-US" sz="1600" dirty="0">
              <a:latin typeface="+mn-lt"/>
            </a:endParaRPr>
          </a:p>
        </p:txBody>
      </p:sp>
      <p:sp>
        <p:nvSpPr>
          <p:cNvPr id="10" name="TextBox 9"/>
          <p:cNvSpPr txBox="1"/>
          <p:nvPr/>
        </p:nvSpPr>
        <p:spPr>
          <a:xfrm>
            <a:off x="5581606" y="2877084"/>
            <a:ext cx="668029" cy="338554"/>
          </a:xfrm>
          <a:prstGeom prst="rect">
            <a:avLst/>
          </a:prstGeom>
          <a:noFill/>
        </p:spPr>
        <p:txBody>
          <a:bodyPr wrap="square" rtlCol="0">
            <a:spAutoFit/>
          </a:bodyPr>
          <a:lstStyle/>
          <a:p>
            <a:pPr algn="ctr"/>
            <a:r>
              <a:rPr lang="en-US" sz="1600" dirty="0" smtClean="0">
                <a:latin typeface="+mn-lt"/>
              </a:rPr>
              <a:t>95%</a:t>
            </a:r>
            <a:endParaRPr lang="en-US" sz="1600" dirty="0">
              <a:latin typeface="+mn-lt"/>
            </a:endParaRPr>
          </a:p>
        </p:txBody>
      </p:sp>
    </p:spTree>
    <p:extLst>
      <p:ext uri="{BB962C8B-B14F-4D97-AF65-F5344CB8AC3E}">
        <p14:creationId xmlns:p14="http://schemas.microsoft.com/office/powerpoint/2010/main" xmlns="" val="216993955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Support for Increased Energy Efficiency, by </a:t>
            </a:r>
            <a:r>
              <a:rPr lang="en-US" dirty="0" smtClean="0"/>
              <a:t>Age</a:t>
            </a:r>
            <a:endParaRPr lang="en-US" dirty="0"/>
          </a:p>
        </p:txBody>
      </p:sp>
      <p:sp>
        <p:nvSpPr>
          <p:cNvPr id="2" name="Text Placeholder 1"/>
          <p:cNvSpPr>
            <a:spLocks noGrp="1"/>
          </p:cNvSpPr>
          <p:nvPr>
            <p:ph type="body" sz="quarter" idx="10"/>
          </p:nvPr>
        </p:nvSpPr>
        <p:spPr/>
        <p:txBody>
          <a:bodyPr/>
          <a:lstStyle/>
          <a:p>
            <a:r>
              <a:rPr lang="en-US" smtClean="0"/>
              <a:t>6h. Here is a list of specific sources of energy.  Please tell me whether you would support or oppose increasing use of that source of energy to meet your state’s future needs. Split Sample</a:t>
            </a:r>
            <a:endParaRPr lang="en-US" dirty="0"/>
          </a:p>
        </p:txBody>
      </p:sp>
      <p:sp>
        <p:nvSpPr>
          <p:cNvPr id="9" name="TextBox 8"/>
          <p:cNvSpPr txBox="1"/>
          <p:nvPr/>
        </p:nvSpPr>
        <p:spPr>
          <a:xfrm>
            <a:off x="1514475" y="1438275"/>
            <a:ext cx="6115050" cy="400110"/>
          </a:xfrm>
          <a:prstGeom prst="rect">
            <a:avLst/>
          </a:prstGeom>
          <a:noFill/>
        </p:spPr>
        <p:txBody>
          <a:bodyPr wrap="square" rtlCol="0">
            <a:spAutoFit/>
          </a:bodyPr>
          <a:lstStyle/>
          <a:p>
            <a:pPr algn="ctr"/>
            <a:r>
              <a:rPr lang="en-US" sz="2000" i="1" dirty="0" smtClean="0">
                <a:latin typeface="+mn-lt"/>
              </a:rPr>
              <a:t>Energy Efficiency by Age</a:t>
            </a:r>
            <a:endParaRPr lang="en-US" sz="2000" i="1" dirty="0">
              <a:latin typeface="+mn-lt"/>
            </a:endParaRPr>
          </a:p>
        </p:txBody>
      </p:sp>
      <p:graphicFrame>
        <p:nvGraphicFramePr>
          <p:cNvPr id="10" name="Chart 9"/>
          <p:cNvGraphicFramePr/>
          <p:nvPr>
            <p:extLst>
              <p:ext uri="{D42A27DB-BD31-4B8C-83A1-F6EECF244321}">
                <p14:modId xmlns:p14="http://schemas.microsoft.com/office/powerpoint/2010/main" xmlns="" val="2185101201"/>
              </p:ext>
            </p:extLst>
          </p:nvPr>
        </p:nvGraphicFramePr>
        <p:xfrm>
          <a:off x="137795" y="2147778"/>
          <a:ext cx="8868410" cy="3850094"/>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627222" y="2874369"/>
            <a:ext cx="668029" cy="338554"/>
          </a:xfrm>
          <a:prstGeom prst="rect">
            <a:avLst/>
          </a:prstGeom>
          <a:noFill/>
        </p:spPr>
        <p:txBody>
          <a:bodyPr wrap="square" rtlCol="0">
            <a:spAutoFit/>
          </a:bodyPr>
          <a:lstStyle/>
          <a:p>
            <a:pPr algn="ctr"/>
            <a:r>
              <a:rPr lang="en-US" sz="1600" dirty="0" smtClean="0">
                <a:latin typeface="+mn-lt"/>
              </a:rPr>
              <a:t>95%</a:t>
            </a:r>
            <a:endParaRPr lang="en-US" sz="1600" dirty="0">
              <a:latin typeface="+mn-lt"/>
            </a:endParaRPr>
          </a:p>
        </p:txBody>
      </p:sp>
      <p:sp>
        <p:nvSpPr>
          <p:cNvPr id="12" name="TextBox 11"/>
          <p:cNvSpPr txBox="1"/>
          <p:nvPr/>
        </p:nvSpPr>
        <p:spPr>
          <a:xfrm>
            <a:off x="3597965" y="2874369"/>
            <a:ext cx="773178" cy="338554"/>
          </a:xfrm>
          <a:prstGeom prst="rect">
            <a:avLst/>
          </a:prstGeom>
          <a:noFill/>
        </p:spPr>
        <p:txBody>
          <a:bodyPr wrap="square" rtlCol="0">
            <a:spAutoFit/>
          </a:bodyPr>
          <a:lstStyle/>
          <a:p>
            <a:pPr algn="ctr"/>
            <a:r>
              <a:rPr lang="en-US" sz="1600" dirty="0" smtClean="0">
                <a:latin typeface="+mn-lt"/>
              </a:rPr>
              <a:t>95%</a:t>
            </a:r>
            <a:endParaRPr lang="en-US" sz="1600" dirty="0">
              <a:latin typeface="+mn-lt"/>
            </a:endParaRPr>
          </a:p>
        </p:txBody>
      </p:sp>
      <p:sp>
        <p:nvSpPr>
          <p:cNvPr id="13" name="TextBox 12"/>
          <p:cNvSpPr txBox="1"/>
          <p:nvPr/>
        </p:nvSpPr>
        <p:spPr>
          <a:xfrm>
            <a:off x="6597982" y="2990400"/>
            <a:ext cx="786792" cy="338554"/>
          </a:xfrm>
          <a:prstGeom prst="rect">
            <a:avLst/>
          </a:prstGeom>
          <a:noFill/>
        </p:spPr>
        <p:txBody>
          <a:bodyPr wrap="square" rtlCol="0">
            <a:spAutoFit/>
          </a:bodyPr>
          <a:lstStyle/>
          <a:p>
            <a:pPr algn="ctr"/>
            <a:r>
              <a:rPr lang="en-US" sz="1600" dirty="0" smtClean="0">
                <a:latin typeface="+mn-lt"/>
              </a:rPr>
              <a:t>89%</a:t>
            </a:r>
            <a:endParaRPr lang="en-US" sz="1600" dirty="0">
              <a:latin typeface="+mn-lt"/>
            </a:endParaRPr>
          </a:p>
        </p:txBody>
      </p:sp>
    </p:spTree>
    <p:extLst>
      <p:ext uri="{BB962C8B-B14F-4D97-AF65-F5344CB8AC3E}">
        <p14:creationId xmlns:p14="http://schemas.microsoft.com/office/powerpoint/2010/main" xmlns="" val="419963948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RE-">
      <a:dk1>
        <a:srgbClr val="000000"/>
      </a:dk1>
      <a:lt1>
        <a:srgbClr val="FFFFFF"/>
      </a:lt1>
      <a:dk2>
        <a:srgbClr val="000000"/>
      </a:dk2>
      <a:lt2>
        <a:srgbClr val="FFCC68"/>
      </a:lt2>
      <a:accent1>
        <a:srgbClr val="027202"/>
      </a:accent1>
      <a:accent2>
        <a:srgbClr val="B3D481"/>
      </a:accent2>
      <a:accent3>
        <a:srgbClr val="FFFFFF"/>
      </a:accent3>
      <a:accent4>
        <a:srgbClr val="971F36"/>
      </a:accent4>
      <a:accent5>
        <a:srgbClr val="FFD9D9"/>
      </a:accent5>
      <a:accent6>
        <a:srgbClr val="A5A5A5"/>
      </a:accent6>
      <a:hlink>
        <a:srgbClr val="FFD9D9"/>
      </a:hlink>
      <a:folHlink>
        <a:srgbClr val="971F36"/>
      </a:folHlink>
    </a:clrScheme>
    <a:fontScheme name="FM3 - SET-UP 1">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E2B6D"/>
        </a:solidFill>
        <a:ln w="635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rgbClr val="1E2B6D"/>
        </a:solidFill>
        <a:ln w="635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006600"/>
        </a:lt1>
        <a:dk2>
          <a:srgbClr val="000000"/>
        </a:dk2>
        <a:lt2>
          <a:srgbClr val="808080"/>
        </a:lt2>
        <a:accent1>
          <a:srgbClr val="006600"/>
        </a:accent1>
        <a:accent2>
          <a:srgbClr val="FF0000"/>
        </a:accent2>
        <a:accent3>
          <a:srgbClr val="AAB8AA"/>
        </a:accent3>
        <a:accent4>
          <a:srgbClr val="000000"/>
        </a:accent4>
        <a:accent5>
          <a:srgbClr val="AAB8AA"/>
        </a:accent5>
        <a:accent6>
          <a:srgbClr val="E70000"/>
        </a:accent6>
        <a:hlink>
          <a:srgbClr val="FFFFCC"/>
        </a:hlink>
        <a:folHlink>
          <a:srgbClr val="FFF3F9"/>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006600"/>
        </a:lt1>
        <a:dk2>
          <a:srgbClr val="000000"/>
        </a:dk2>
        <a:lt2>
          <a:srgbClr val="808080"/>
        </a:lt2>
        <a:accent1>
          <a:srgbClr val="006500"/>
        </a:accent1>
        <a:accent2>
          <a:srgbClr val="CCFFCD"/>
        </a:accent2>
        <a:accent3>
          <a:srgbClr val="AAB8AA"/>
        </a:accent3>
        <a:accent4>
          <a:srgbClr val="000000"/>
        </a:accent4>
        <a:accent5>
          <a:srgbClr val="AAB8AA"/>
        </a:accent5>
        <a:accent6>
          <a:srgbClr val="B9E7BA"/>
        </a:accent6>
        <a:hlink>
          <a:srgbClr val="FFF3F9"/>
        </a:hlink>
        <a:folHlink>
          <a:srgbClr val="FF000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006600"/>
        </a:lt1>
        <a:dk2>
          <a:srgbClr val="000000"/>
        </a:dk2>
        <a:lt2>
          <a:srgbClr val="808080"/>
        </a:lt2>
        <a:accent1>
          <a:srgbClr val="006500"/>
        </a:accent1>
        <a:accent2>
          <a:srgbClr val="CCFFCD"/>
        </a:accent2>
        <a:accent3>
          <a:srgbClr val="AAB8AA"/>
        </a:accent3>
        <a:accent4>
          <a:srgbClr val="000000"/>
        </a:accent4>
        <a:accent5>
          <a:srgbClr val="AAB8AA"/>
        </a:accent5>
        <a:accent6>
          <a:srgbClr val="B9E7BA"/>
        </a:accent6>
        <a:hlink>
          <a:srgbClr val="FFE7E7"/>
        </a:hlink>
        <a:folHlink>
          <a:srgbClr val="FF0000"/>
        </a:folHlink>
      </a:clrScheme>
      <a:clrMap bg1="lt1" tx1="dk1" bg2="lt2" tx2="dk2" accent1="accent1" accent2="accent2" accent3="accent3" accent4="accent4" accent5="accent5" accent6="accent6" hlink="hlink" folHlink="folHlink"/>
    </a:extraClrScheme>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006600"/>
        </a:lt1>
        <a:dk2>
          <a:srgbClr val="000000"/>
        </a:dk2>
        <a:lt2>
          <a:srgbClr val="808080"/>
        </a:lt2>
        <a:accent1>
          <a:srgbClr val="006600"/>
        </a:accent1>
        <a:accent2>
          <a:srgbClr val="FF0000"/>
        </a:accent2>
        <a:accent3>
          <a:srgbClr val="AAB8AA"/>
        </a:accent3>
        <a:accent4>
          <a:srgbClr val="000000"/>
        </a:accent4>
        <a:accent5>
          <a:srgbClr val="AAB8AA"/>
        </a:accent5>
        <a:accent6>
          <a:srgbClr val="E70000"/>
        </a:accent6>
        <a:hlink>
          <a:srgbClr val="FFFFCC"/>
        </a:hlink>
        <a:folHlink>
          <a:srgbClr val="FFF3F9"/>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006600"/>
        </a:lt1>
        <a:dk2>
          <a:srgbClr val="000000"/>
        </a:dk2>
        <a:lt2>
          <a:srgbClr val="808080"/>
        </a:lt2>
        <a:accent1>
          <a:srgbClr val="006500"/>
        </a:accent1>
        <a:accent2>
          <a:srgbClr val="CCFFCD"/>
        </a:accent2>
        <a:accent3>
          <a:srgbClr val="AAB8AA"/>
        </a:accent3>
        <a:accent4>
          <a:srgbClr val="000000"/>
        </a:accent4>
        <a:accent5>
          <a:srgbClr val="AAB8AA"/>
        </a:accent5>
        <a:accent6>
          <a:srgbClr val="B9E7BA"/>
        </a:accent6>
        <a:hlink>
          <a:srgbClr val="FFF3F9"/>
        </a:hlink>
        <a:folHlink>
          <a:srgbClr val="FF000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006600"/>
        </a:lt1>
        <a:dk2>
          <a:srgbClr val="000000"/>
        </a:dk2>
        <a:lt2>
          <a:srgbClr val="808080"/>
        </a:lt2>
        <a:accent1>
          <a:srgbClr val="006500"/>
        </a:accent1>
        <a:accent2>
          <a:srgbClr val="CCFFCD"/>
        </a:accent2>
        <a:accent3>
          <a:srgbClr val="AAB8AA"/>
        </a:accent3>
        <a:accent4>
          <a:srgbClr val="000000"/>
        </a:accent4>
        <a:accent5>
          <a:srgbClr val="AAB8AA"/>
        </a:accent5>
        <a:accent6>
          <a:srgbClr val="B9E7BA"/>
        </a:accent6>
        <a:hlink>
          <a:srgbClr val="FFE7E7"/>
        </a:hlink>
        <a:folHlink>
          <a:srgbClr val="FF0000"/>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005000"/>
        </a:lt1>
        <a:dk2>
          <a:srgbClr val="000000"/>
        </a:dk2>
        <a:lt2>
          <a:srgbClr val="808080"/>
        </a:lt2>
        <a:accent1>
          <a:srgbClr val="003399"/>
        </a:accent1>
        <a:accent2>
          <a:srgbClr val="7DA8FF"/>
        </a:accent2>
        <a:accent3>
          <a:srgbClr val="AAB3AA"/>
        </a:accent3>
        <a:accent4>
          <a:srgbClr val="000000"/>
        </a:accent4>
        <a:accent5>
          <a:srgbClr val="AAADCA"/>
        </a:accent5>
        <a:accent6>
          <a:srgbClr val="7198E7"/>
        </a:accent6>
        <a:hlink>
          <a:srgbClr val="FFCDCD"/>
        </a:hlink>
        <a:folHlink>
          <a:srgbClr val="B4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59988</TotalTime>
  <Words>2032</Words>
  <Application>Microsoft Office PowerPoint</Application>
  <PresentationFormat>Letter Paper (8.5x11 in)</PresentationFormat>
  <Paragraphs>206</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Slide 0</vt:lpstr>
      <vt:lpstr>Bipartisan Research Team</vt:lpstr>
      <vt:lpstr>Methodology</vt:lpstr>
      <vt:lpstr>Exploring Energy Issues</vt:lpstr>
      <vt:lpstr>Voters strongly support increased use of energy efficiency, solar and wind power.</vt:lpstr>
      <vt:lpstr>Voters support increasing the use of many sources of energy, with varying intensity.</vt:lpstr>
      <vt:lpstr>Support for Increased Energy Efficiency, by Party</vt:lpstr>
      <vt:lpstr>Support for Increased Energy Efficiency, by Gender</vt:lpstr>
      <vt:lpstr>Support for Increased Energy Efficiency, by Age</vt:lpstr>
      <vt:lpstr>Support for Increased Energy Efficiency, by Household Income</vt:lpstr>
      <vt:lpstr>Support for Increased Use of Wind Energy, by Party</vt:lpstr>
      <vt:lpstr>Support for Increased Wind Energy, by Household Income</vt:lpstr>
      <vt:lpstr>Voters see many benefits to renewables.</vt:lpstr>
      <vt:lpstr>Voters want to diversify energy sources and transition away from coal. </vt:lpstr>
      <vt:lpstr>Voters would rather reduce the need for fossil fuels by expanding the use of energy efficiency and renewables.</vt:lpstr>
      <vt:lpstr>Energy and the Economy</vt:lpstr>
      <vt:lpstr>Voters see renewables as a bigger contributor to their economy than coal or natural gas.</vt:lpstr>
      <vt:lpstr>Voters believe increasing the use of  renewable energy and energy efficiency projects will create new jobs…. </vt:lpstr>
      <vt:lpstr>…and reduce energy costs.</vt:lpstr>
      <vt:lpstr>Policy Proposals</vt:lpstr>
      <vt:lpstr>Voters like the idea of an expanded RES.</vt:lpstr>
      <vt:lpstr>Majorities of voters across party lines back the idea of an expanded RES.</vt:lpstr>
      <vt:lpstr>They also support a wide range of other policy proposals to increase clean energy use.</vt:lpstr>
      <vt:lpstr>Messaging for Candidates</vt:lpstr>
      <vt:lpstr>Voters reject candidates  who frame energy efficiency requirements as a “hidden tax.”</vt:lpstr>
      <vt:lpstr>Voters also favor a candidate who wants a transition to renewables.</vt:lpstr>
      <vt:lpstr>Democrats and independents favor a candidate who will switch to clean energy, and GOP voters are split.</vt:lpstr>
      <vt:lpstr>The strongest positioning for a candidate focuses on middle-income job creation.</vt:lpstr>
      <vt:lpstr>The only negative profile focuses on a candidate who wants to cut support for clean energy.</vt:lpstr>
      <vt:lpstr>Slide 29</vt:lpstr>
    </vt:vector>
  </TitlesOfParts>
  <Company>F, M, M, &amp;A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FM3</dc:creator>
  <cp:lastModifiedBy>Hannah Tyler</cp:lastModifiedBy>
  <cp:revision>10655</cp:revision>
  <cp:lastPrinted>2014-08-21T21:42:39Z</cp:lastPrinted>
  <dcterms:created xsi:type="dcterms:W3CDTF">2012-02-13T17:33:18Z</dcterms:created>
  <dcterms:modified xsi:type="dcterms:W3CDTF">2014-09-03T18:47:57Z</dcterms:modified>
</cp:coreProperties>
</file>